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4A6BCC-80F9-4C96-9A8D-A59F48245A2D}" v="325" dt="2024-01-09T11:14:29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aney" userId="1836dd8b24ddd450" providerId="LiveId" clId="{6A4A6BCC-80F9-4C96-9A8D-A59F48245A2D}"/>
    <pc:docChg chg="undo custSel addSld modSld">
      <pc:chgData name="Michael Heaney" userId="1836dd8b24ddd450" providerId="LiveId" clId="{6A4A6BCC-80F9-4C96-9A8D-A59F48245A2D}" dt="2024-01-09T11:17:33.021" v="5552" actId="20577"/>
      <pc:docMkLst>
        <pc:docMk/>
      </pc:docMkLst>
      <pc:sldChg chg="modSp mod">
        <pc:chgData name="Michael Heaney" userId="1836dd8b24ddd450" providerId="LiveId" clId="{6A4A6BCC-80F9-4C96-9A8D-A59F48245A2D}" dt="2024-01-09T04:18:08.777" v="1318" actId="14100"/>
        <pc:sldMkLst>
          <pc:docMk/>
          <pc:sldMk cId="3729939945" sldId="256"/>
        </pc:sldMkLst>
        <pc:spChg chg="mod">
          <ac:chgData name="Michael Heaney" userId="1836dd8b24ddd450" providerId="LiveId" clId="{6A4A6BCC-80F9-4C96-9A8D-A59F48245A2D}" dt="2024-01-09T04:18:08.777" v="1318" actId="14100"/>
          <ac:spMkLst>
            <pc:docMk/>
            <pc:sldMk cId="3729939945" sldId="256"/>
            <ac:spMk id="3" creationId="{F3451654-C5CE-BF42-0D8E-347F27437AD3}"/>
          </ac:spMkLst>
        </pc:spChg>
      </pc:sldChg>
      <pc:sldChg chg="modSp new mod">
        <pc:chgData name="Michael Heaney" userId="1836dd8b24ddd450" providerId="LiveId" clId="{6A4A6BCC-80F9-4C96-9A8D-A59F48245A2D}" dt="2024-01-09T11:11:40.541" v="5438" actId="20577"/>
        <pc:sldMkLst>
          <pc:docMk/>
          <pc:sldMk cId="3976371507" sldId="257"/>
        </pc:sldMkLst>
        <pc:spChg chg="mod">
          <ac:chgData name="Michael Heaney" userId="1836dd8b24ddd450" providerId="LiveId" clId="{6A4A6BCC-80F9-4C96-9A8D-A59F48245A2D}" dt="2024-01-09T03:38:02.114" v="37" actId="20577"/>
          <ac:spMkLst>
            <pc:docMk/>
            <pc:sldMk cId="3976371507" sldId="257"/>
            <ac:spMk id="2" creationId="{7F0C76BF-6979-ED7F-77FD-2D5EC9CD5E42}"/>
          </ac:spMkLst>
        </pc:spChg>
        <pc:spChg chg="mod">
          <ac:chgData name="Michael Heaney" userId="1836dd8b24ddd450" providerId="LiveId" clId="{6A4A6BCC-80F9-4C96-9A8D-A59F48245A2D}" dt="2024-01-09T11:11:40.541" v="5438" actId="20577"/>
          <ac:spMkLst>
            <pc:docMk/>
            <pc:sldMk cId="3976371507" sldId="257"/>
            <ac:spMk id="3" creationId="{7939B46B-E13D-66FB-3B9A-3867BD13DF17}"/>
          </ac:spMkLst>
        </pc:spChg>
      </pc:sldChg>
      <pc:sldChg chg="modSp new mod">
        <pc:chgData name="Michael Heaney" userId="1836dd8b24ddd450" providerId="LiveId" clId="{6A4A6BCC-80F9-4C96-9A8D-A59F48245A2D}" dt="2024-01-09T11:12:24.438" v="5441" actId="20577"/>
        <pc:sldMkLst>
          <pc:docMk/>
          <pc:sldMk cId="1285801277" sldId="258"/>
        </pc:sldMkLst>
        <pc:spChg chg="mod">
          <ac:chgData name="Michael Heaney" userId="1836dd8b24ddd450" providerId="LiveId" clId="{6A4A6BCC-80F9-4C96-9A8D-A59F48245A2D}" dt="2024-01-09T03:41:22.857" v="470" actId="20577"/>
          <ac:spMkLst>
            <pc:docMk/>
            <pc:sldMk cId="1285801277" sldId="258"/>
            <ac:spMk id="2" creationId="{690CAE01-5A2F-E6C8-2DD0-19F0C69A6272}"/>
          </ac:spMkLst>
        </pc:spChg>
        <pc:spChg chg="mod">
          <ac:chgData name="Michael Heaney" userId="1836dd8b24ddd450" providerId="LiveId" clId="{6A4A6BCC-80F9-4C96-9A8D-A59F48245A2D}" dt="2024-01-09T11:12:24.438" v="5441" actId="20577"/>
          <ac:spMkLst>
            <pc:docMk/>
            <pc:sldMk cId="1285801277" sldId="258"/>
            <ac:spMk id="3" creationId="{A7908042-8280-77D4-9F03-284E30688B80}"/>
          </ac:spMkLst>
        </pc:spChg>
      </pc:sldChg>
      <pc:sldChg chg="addSp modSp new mod">
        <pc:chgData name="Michael Heaney" userId="1836dd8b24ddd450" providerId="LiveId" clId="{6A4A6BCC-80F9-4C96-9A8D-A59F48245A2D}" dt="2024-01-09T11:12:55.337" v="5446" actId="20577"/>
        <pc:sldMkLst>
          <pc:docMk/>
          <pc:sldMk cId="4029649572" sldId="259"/>
        </pc:sldMkLst>
        <pc:spChg chg="mod">
          <ac:chgData name="Michael Heaney" userId="1836dd8b24ddd450" providerId="LiveId" clId="{6A4A6BCC-80F9-4C96-9A8D-A59F48245A2D}" dt="2024-01-09T04:18:52.185" v="1322" actId="1076"/>
          <ac:spMkLst>
            <pc:docMk/>
            <pc:sldMk cId="4029649572" sldId="259"/>
            <ac:spMk id="2" creationId="{9C81ACF9-BBCF-C19C-B842-E1FBAD97865A}"/>
          </ac:spMkLst>
        </pc:spChg>
        <pc:spChg chg="mod">
          <ac:chgData name="Michael Heaney" userId="1836dd8b24ddd450" providerId="LiveId" clId="{6A4A6BCC-80F9-4C96-9A8D-A59F48245A2D}" dt="2024-01-09T11:12:55.337" v="5446" actId="20577"/>
          <ac:spMkLst>
            <pc:docMk/>
            <pc:sldMk cId="4029649572" sldId="259"/>
            <ac:spMk id="3" creationId="{E9C51481-A45C-3E58-ABB2-3EC6DAABA853}"/>
          </ac:spMkLst>
        </pc:spChg>
        <pc:spChg chg="add mod">
          <ac:chgData name="Michael Heaney" userId="1836dd8b24ddd450" providerId="LiveId" clId="{6A4A6BCC-80F9-4C96-9A8D-A59F48245A2D}" dt="2024-01-09T04:17:06.381" v="1310" actId="20577"/>
          <ac:spMkLst>
            <pc:docMk/>
            <pc:sldMk cId="4029649572" sldId="259"/>
            <ac:spMk id="4" creationId="{B83A6791-5B05-6C1C-E495-C0C0820A2068}"/>
          </ac:spMkLst>
        </pc:spChg>
        <pc:graphicFrameChg chg="add modGraphic">
          <ac:chgData name="Michael Heaney" userId="1836dd8b24ddd450" providerId="LiveId" clId="{6A4A6BCC-80F9-4C96-9A8D-A59F48245A2D}" dt="2024-01-09T04:19:44.997" v="1348" actId="27309"/>
          <ac:graphicFrameMkLst>
            <pc:docMk/>
            <pc:sldMk cId="4029649572" sldId="259"/>
            <ac:graphicFrameMk id="6" creationId="{BBC5FF4D-FCD8-C5F3-CC8A-CA5294834E85}"/>
          </ac:graphicFrameMkLst>
        </pc:graphicFrameChg>
      </pc:sldChg>
      <pc:sldChg chg="modSp new mod">
        <pc:chgData name="Michael Heaney" userId="1836dd8b24ddd450" providerId="LiveId" clId="{6A4A6BCC-80F9-4C96-9A8D-A59F48245A2D}" dt="2024-01-09T11:13:31.593" v="5448" actId="20577"/>
        <pc:sldMkLst>
          <pc:docMk/>
          <pc:sldMk cId="4123995200" sldId="260"/>
        </pc:sldMkLst>
        <pc:spChg chg="mod">
          <ac:chgData name="Michael Heaney" userId="1836dd8b24ddd450" providerId="LiveId" clId="{6A4A6BCC-80F9-4C96-9A8D-A59F48245A2D}" dt="2024-01-09T04:19:05.644" v="1340" actId="20577"/>
          <ac:spMkLst>
            <pc:docMk/>
            <pc:sldMk cId="4123995200" sldId="260"/>
            <ac:spMk id="2" creationId="{0825898A-9030-65FB-81DF-923D9E6905F8}"/>
          </ac:spMkLst>
        </pc:spChg>
        <pc:spChg chg="mod">
          <ac:chgData name="Michael Heaney" userId="1836dd8b24ddd450" providerId="LiveId" clId="{6A4A6BCC-80F9-4C96-9A8D-A59F48245A2D}" dt="2024-01-09T11:13:31.593" v="5448" actId="20577"/>
          <ac:spMkLst>
            <pc:docMk/>
            <pc:sldMk cId="4123995200" sldId="260"/>
            <ac:spMk id="3" creationId="{1176A13B-C8D8-531D-6C48-6267C7C4F858}"/>
          </ac:spMkLst>
        </pc:spChg>
      </pc:sldChg>
      <pc:sldChg chg="modSp new mod">
        <pc:chgData name="Michael Heaney" userId="1836dd8b24ddd450" providerId="LiveId" clId="{6A4A6BCC-80F9-4C96-9A8D-A59F48245A2D}" dt="2024-01-09T11:14:29.529" v="5461" actId="20577"/>
        <pc:sldMkLst>
          <pc:docMk/>
          <pc:sldMk cId="654043880" sldId="261"/>
        </pc:sldMkLst>
        <pc:spChg chg="mod">
          <ac:chgData name="Michael Heaney" userId="1836dd8b24ddd450" providerId="LiveId" clId="{6A4A6BCC-80F9-4C96-9A8D-A59F48245A2D}" dt="2024-01-09T04:31:32.972" v="1814" actId="20577"/>
          <ac:spMkLst>
            <pc:docMk/>
            <pc:sldMk cId="654043880" sldId="261"/>
            <ac:spMk id="2" creationId="{4AC1A99C-3C21-ECCD-59D8-0A48346693D0}"/>
          </ac:spMkLst>
        </pc:spChg>
        <pc:spChg chg="mod">
          <ac:chgData name="Michael Heaney" userId="1836dd8b24ddd450" providerId="LiveId" clId="{6A4A6BCC-80F9-4C96-9A8D-A59F48245A2D}" dt="2024-01-09T11:14:29.529" v="5461" actId="20577"/>
          <ac:spMkLst>
            <pc:docMk/>
            <pc:sldMk cId="654043880" sldId="261"/>
            <ac:spMk id="3" creationId="{261906D6-53A0-7030-0454-1910F3DF0B1C}"/>
          </ac:spMkLst>
        </pc:spChg>
      </pc:sldChg>
      <pc:sldChg chg="modSp new mod">
        <pc:chgData name="Michael Heaney" userId="1836dd8b24ddd450" providerId="LiveId" clId="{6A4A6BCC-80F9-4C96-9A8D-A59F48245A2D}" dt="2024-01-09T05:07:02.975" v="3218" actId="14100"/>
        <pc:sldMkLst>
          <pc:docMk/>
          <pc:sldMk cId="3734520287" sldId="262"/>
        </pc:sldMkLst>
        <pc:spChg chg="mod">
          <ac:chgData name="Michael Heaney" userId="1836dd8b24ddd450" providerId="LiveId" clId="{6A4A6BCC-80F9-4C96-9A8D-A59F48245A2D}" dt="2024-01-09T04:59:21.711" v="2552" actId="20577"/>
          <ac:spMkLst>
            <pc:docMk/>
            <pc:sldMk cId="3734520287" sldId="262"/>
            <ac:spMk id="2" creationId="{828D6561-E9C6-6157-1841-34869EF5F831}"/>
          </ac:spMkLst>
        </pc:spChg>
        <pc:spChg chg="mod">
          <ac:chgData name="Michael Heaney" userId="1836dd8b24ddd450" providerId="LiveId" clId="{6A4A6BCC-80F9-4C96-9A8D-A59F48245A2D}" dt="2024-01-09T05:07:02.975" v="3218" actId="14100"/>
          <ac:spMkLst>
            <pc:docMk/>
            <pc:sldMk cId="3734520287" sldId="262"/>
            <ac:spMk id="3" creationId="{E3B9447B-250C-9648-E539-514857CDC63F}"/>
          </ac:spMkLst>
        </pc:spChg>
      </pc:sldChg>
      <pc:sldChg chg="modSp new mod">
        <pc:chgData name="Michael Heaney" userId="1836dd8b24ddd450" providerId="LiveId" clId="{6A4A6BCC-80F9-4C96-9A8D-A59F48245A2D}" dt="2024-01-09T10:41:28.740" v="3415" actId="20577"/>
        <pc:sldMkLst>
          <pc:docMk/>
          <pc:sldMk cId="2427242617" sldId="263"/>
        </pc:sldMkLst>
        <pc:spChg chg="mod">
          <ac:chgData name="Michael Heaney" userId="1836dd8b24ddd450" providerId="LiveId" clId="{6A4A6BCC-80F9-4C96-9A8D-A59F48245A2D}" dt="2024-01-09T10:41:28.740" v="3415" actId="20577"/>
          <ac:spMkLst>
            <pc:docMk/>
            <pc:sldMk cId="2427242617" sldId="263"/>
            <ac:spMk id="2" creationId="{DA5412FC-ED7F-8422-C7DE-D8A0AD61F521}"/>
          </ac:spMkLst>
        </pc:spChg>
        <pc:spChg chg="mod">
          <ac:chgData name="Michael Heaney" userId="1836dd8b24ddd450" providerId="LiveId" clId="{6A4A6BCC-80F9-4C96-9A8D-A59F48245A2D}" dt="2024-01-09T10:41:07.615" v="3386" actId="255"/>
          <ac:spMkLst>
            <pc:docMk/>
            <pc:sldMk cId="2427242617" sldId="263"/>
            <ac:spMk id="3" creationId="{4D57A642-A72B-F134-27AF-B1367E95816E}"/>
          </ac:spMkLst>
        </pc:spChg>
      </pc:sldChg>
      <pc:sldChg chg="modSp new mod">
        <pc:chgData name="Michael Heaney" userId="1836dd8b24ddd450" providerId="LiveId" clId="{6A4A6BCC-80F9-4C96-9A8D-A59F48245A2D}" dt="2024-01-09T11:15:50.503" v="5462"/>
        <pc:sldMkLst>
          <pc:docMk/>
          <pc:sldMk cId="2219205386" sldId="264"/>
        </pc:sldMkLst>
        <pc:spChg chg="mod">
          <ac:chgData name="Michael Heaney" userId="1836dd8b24ddd450" providerId="LiveId" clId="{6A4A6BCC-80F9-4C96-9A8D-A59F48245A2D}" dt="2024-01-09T10:46:35.563" v="3488" actId="20577"/>
          <ac:spMkLst>
            <pc:docMk/>
            <pc:sldMk cId="2219205386" sldId="264"/>
            <ac:spMk id="2" creationId="{6FAC229E-2355-7DF5-EB8F-54D294438227}"/>
          </ac:spMkLst>
        </pc:spChg>
        <pc:spChg chg="mod">
          <ac:chgData name="Michael Heaney" userId="1836dd8b24ddd450" providerId="LiveId" clId="{6A4A6BCC-80F9-4C96-9A8D-A59F48245A2D}" dt="2024-01-09T11:15:50.503" v="5462"/>
          <ac:spMkLst>
            <pc:docMk/>
            <pc:sldMk cId="2219205386" sldId="264"/>
            <ac:spMk id="3" creationId="{F768BE75-8C44-A372-E006-8310EED0327D}"/>
          </ac:spMkLst>
        </pc:spChg>
      </pc:sldChg>
      <pc:sldChg chg="modSp new mod">
        <pc:chgData name="Michael Heaney" userId="1836dd8b24ddd450" providerId="LiveId" clId="{6A4A6BCC-80F9-4C96-9A8D-A59F48245A2D}" dt="2024-01-09T11:17:33.021" v="5552" actId="20577"/>
        <pc:sldMkLst>
          <pc:docMk/>
          <pc:sldMk cId="3966439061" sldId="265"/>
        </pc:sldMkLst>
        <pc:spChg chg="mod">
          <ac:chgData name="Michael Heaney" userId="1836dd8b24ddd450" providerId="LiveId" clId="{6A4A6BCC-80F9-4C96-9A8D-A59F48245A2D}" dt="2024-01-09T10:52:51.304" v="3609" actId="20577"/>
          <ac:spMkLst>
            <pc:docMk/>
            <pc:sldMk cId="3966439061" sldId="265"/>
            <ac:spMk id="2" creationId="{F18DAEB0-2EC6-71EB-DF81-4DCBF94F349C}"/>
          </ac:spMkLst>
        </pc:spChg>
        <pc:spChg chg="mod">
          <ac:chgData name="Michael Heaney" userId="1836dd8b24ddd450" providerId="LiveId" clId="{6A4A6BCC-80F9-4C96-9A8D-A59F48245A2D}" dt="2024-01-09T11:17:33.021" v="5552" actId="20577"/>
          <ac:spMkLst>
            <pc:docMk/>
            <pc:sldMk cId="3966439061" sldId="265"/>
            <ac:spMk id="3" creationId="{FE587535-0B7B-D786-9531-C2B0CE3376C3}"/>
          </ac:spMkLst>
        </pc:spChg>
      </pc:sldChg>
      <pc:sldChg chg="modSp new mod">
        <pc:chgData name="Michael Heaney" userId="1836dd8b24ddd450" providerId="LiveId" clId="{6A4A6BCC-80F9-4C96-9A8D-A59F48245A2D}" dt="2024-01-09T11:04:49.328" v="4901" actId="20577"/>
        <pc:sldMkLst>
          <pc:docMk/>
          <pc:sldMk cId="3626623523" sldId="266"/>
        </pc:sldMkLst>
        <pc:spChg chg="mod">
          <ac:chgData name="Michael Heaney" userId="1836dd8b24ddd450" providerId="LiveId" clId="{6A4A6BCC-80F9-4C96-9A8D-A59F48245A2D}" dt="2024-01-09T11:01:42.930" v="4357" actId="20577"/>
          <ac:spMkLst>
            <pc:docMk/>
            <pc:sldMk cId="3626623523" sldId="266"/>
            <ac:spMk id="2" creationId="{58B7918D-0E85-7F2B-3D3F-0029124F377E}"/>
          </ac:spMkLst>
        </pc:spChg>
        <pc:spChg chg="mod">
          <ac:chgData name="Michael Heaney" userId="1836dd8b24ddd450" providerId="LiveId" clId="{6A4A6BCC-80F9-4C96-9A8D-A59F48245A2D}" dt="2024-01-09T11:04:49.328" v="4901" actId="20577"/>
          <ac:spMkLst>
            <pc:docMk/>
            <pc:sldMk cId="3626623523" sldId="266"/>
            <ac:spMk id="3" creationId="{4E7F71A3-A721-C0E0-9B1D-22B260F37504}"/>
          </ac:spMkLst>
        </pc:spChg>
      </pc:sldChg>
      <pc:sldChg chg="modSp new mod">
        <pc:chgData name="Michael Heaney" userId="1836dd8b24ddd450" providerId="LiveId" clId="{6A4A6BCC-80F9-4C96-9A8D-A59F48245A2D}" dt="2024-01-09T11:06:59.376" v="5242" actId="20577"/>
        <pc:sldMkLst>
          <pc:docMk/>
          <pc:sldMk cId="2373717721" sldId="267"/>
        </pc:sldMkLst>
        <pc:spChg chg="mod">
          <ac:chgData name="Michael Heaney" userId="1836dd8b24ddd450" providerId="LiveId" clId="{6A4A6BCC-80F9-4C96-9A8D-A59F48245A2D}" dt="2024-01-09T11:05:56.094" v="5076" actId="20577"/>
          <ac:spMkLst>
            <pc:docMk/>
            <pc:sldMk cId="2373717721" sldId="267"/>
            <ac:spMk id="2" creationId="{6FC5EC9D-62CD-3005-4720-9EB8EF1AF35F}"/>
          </ac:spMkLst>
        </pc:spChg>
        <pc:spChg chg="mod">
          <ac:chgData name="Michael Heaney" userId="1836dd8b24ddd450" providerId="LiveId" clId="{6A4A6BCC-80F9-4C96-9A8D-A59F48245A2D}" dt="2024-01-09T11:06:59.376" v="5242" actId="20577"/>
          <ac:spMkLst>
            <pc:docMk/>
            <pc:sldMk cId="2373717721" sldId="267"/>
            <ac:spMk id="3" creationId="{2C6956D2-7E77-E4FE-B0C9-D5D06AF03DE4}"/>
          </ac:spMkLst>
        </pc:spChg>
      </pc:sldChg>
      <pc:sldChg chg="modSp new mod">
        <pc:chgData name="Michael Heaney" userId="1836dd8b24ddd450" providerId="LiveId" clId="{6A4A6BCC-80F9-4C96-9A8D-A59F48245A2D}" dt="2024-01-09T11:11:14.057" v="5419" actId="20577"/>
        <pc:sldMkLst>
          <pc:docMk/>
          <pc:sldMk cId="301975491" sldId="268"/>
        </pc:sldMkLst>
        <pc:spChg chg="mod">
          <ac:chgData name="Michael Heaney" userId="1836dd8b24ddd450" providerId="LiveId" clId="{6A4A6BCC-80F9-4C96-9A8D-A59F48245A2D}" dt="2024-01-09T11:10:30.556" v="5404" actId="20577"/>
          <ac:spMkLst>
            <pc:docMk/>
            <pc:sldMk cId="301975491" sldId="268"/>
            <ac:spMk id="2" creationId="{B58D90D5-C764-FDC7-A941-1087A6BEB117}"/>
          </ac:spMkLst>
        </pc:spChg>
        <pc:spChg chg="mod">
          <ac:chgData name="Michael Heaney" userId="1836dd8b24ddd450" providerId="LiveId" clId="{6A4A6BCC-80F9-4C96-9A8D-A59F48245A2D}" dt="2024-01-09T11:11:14.057" v="5419" actId="20577"/>
          <ac:spMkLst>
            <pc:docMk/>
            <pc:sldMk cId="301975491" sldId="268"/>
            <ac:spMk id="3" creationId="{AD3F7886-5C72-703D-D45A-DFC81416F5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00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1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08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76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47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20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60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50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9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56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61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63C6F-E078-4588-B18F-4F974D66080C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5C93830-4B4C-45A0-975B-0A9B6F23AE6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51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3F994-A0D9-1073-D7E2-04A1F3A9AE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Properties of estimators / Regression basics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51654-C5CE-BF42-0D8E-347F27437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9215420" cy="1172876"/>
          </a:xfrm>
        </p:spPr>
        <p:txBody>
          <a:bodyPr>
            <a:noAutofit/>
          </a:bodyPr>
          <a:lstStyle/>
          <a:p>
            <a:r>
              <a:rPr lang="en-US" sz="3200" dirty="0"/>
              <a:t>Lecture 01 – Quantitative Data analysis 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2993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DAEB0-2EC6-71EB-DF81-4DCBF94F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Gauss-Markov Assumptions of linear regression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87535-0B7B-D786-9531-C2B0CE337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model parameters are linear.  (Linearity)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observations have been selected randomly and are representative of the population.  (Randomness)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Xs</a:t>
            </a:r>
            <a:r>
              <a:rPr lang="en-US" dirty="0"/>
              <a:t> are not perfectly collinear.  (</a:t>
            </a:r>
            <a:r>
              <a:rPr lang="en-US" dirty="0" err="1"/>
              <a:t>Nonmulticollinearity</a:t>
            </a:r>
            <a:r>
              <a:rPr lang="en-US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Xs</a:t>
            </a:r>
            <a:r>
              <a:rPr lang="en-US" dirty="0"/>
              <a:t> are fixed and contain no measurement error.  That means they are not correlated with the errors of the regression.  (Exogeneity)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All observations have the same expected variance and there is no intercorrelation between the errors of different observations.  (Homoscedasticity)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439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918D-0E85-7F2B-3D3F-0029124F3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many instances where the gauss-Markov assumptions are not satisfied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F71A3-A721-C0E0-9B1D-22B260F37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relationships are not linear.</a:t>
            </a:r>
          </a:p>
          <a:p>
            <a:r>
              <a:rPr lang="en-US" dirty="0"/>
              <a:t>The independent variables are measured with error.</a:t>
            </a:r>
          </a:p>
          <a:p>
            <a:r>
              <a:rPr lang="en-US" dirty="0"/>
              <a:t>The independent variables exert causal effects on one another.</a:t>
            </a:r>
          </a:p>
          <a:p>
            <a:r>
              <a:rPr lang="en-US" dirty="0"/>
              <a:t>Different observations have different expected variances.</a:t>
            </a:r>
          </a:p>
          <a:p>
            <a:r>
              <a:rPr lang="en-US" dirty="0"/>
              <a:t>The errors of the observations are intercorrelated.</a:t>
            </a:r>
          </a:p>
          <a:p>
            <a:r>
              <a:rPr lang="en-US" dirty="0"/>
              <a:t>The independent variables are highly intercorrelated.</a:t>
            </a:r>
          </a:p>
          <a:p>
            <a:r>
              <a:rPr lang="en-US" dirty="0"/>
              <a:t>Observations have been selected nonrandomly from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3626623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EC9D-62CD-3005-4720-9EB8EF1A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Additionally, inefficiency may result when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956D2-7E77-E4FE-B0C9-D5D06AF03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errors are not distributed N(0,1).</a:t>
            </a:r>
          </a:p>
          <a:p>
            <a:r>
              <a:rPr lang="en-US" dirty="0"/>
              <a:t>Examples: Binary dependent variable; Count dependent variable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71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D90D5-C764-FDC7-A941-1087A6BEB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Thus, this course seeks to understand new estimators that can address these situations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F7886-5C72-703D-D45A-DFC81416F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76BF-6979-ED7F-77FD-2D5EC9CD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9B46B-E13D-66FB-3B9A-3867BD13D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701667"/>
            <a:ext cx="11856719" cy="4231773"/>
          </a:xfrm>
        </p:spPr>
        <p:txBody>
          <a:bodyPr>
            <a:noAutofit/>
          </a:bodyPr>
          <a:lstStyle/>
          <a:p>
            <a:r>
              <a:rPr lang="en-US" sz="3200" dirty="0"/>
              <a:t>A key purpose of statistical analysis is to understand the empirical relationships among variables.</a:t>
            </a:r>
          </a:p>
          <a:p>
            <a:r>
              <a:rPr lang="en-US" sz="3200" dirty="0"/>
              <a:t>In order to understand the relationships, we estimate parameters.  </a:t>
            </a:r>
          </a:p>
          <a:p>
            <a:r>
              <a:rPr lang="en-US" sz="3200" dirty="0"/>
              <a:t>Thus, it is vital to know whether we are doing a good job with that estimation.</a:t>
            </a:r>
          </a:p>
          <a:p>
            <a:r>
              <a:rPr lang="en-US" sz="3200" dirty="0"/>
              <a:t>In other words, we want to know the properties of our estimators.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7637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AE01-5A2F-E6C8-2DD0-19F0C69A6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properties of estimators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08042-8280-77D4-9F03-284E3068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Bias </a:t>
            </a:r>
            <a:r>
              <a:rPr lang="en-US" sz="3200" dirty="0"/>
              <a:t>– We want estimators to be </a:t>
            </a:r>
            <a:r>
              <a:rPr lang="en-US" sz="3200" b="1" dirty="0"/>
              <a:t>unbiased </a:t>
            </a:r>
            <a:r>
              <a:rPr lang="en-US" sz="3200" dirty="0"/>
              <a:t>– or to have </a:t>
            </a:r>
            <a:r>
              <a:rPr lang="en-US" sz="3200" b="1" dirty="0"/>
              <a:t>known biases</a:t>
            </a:r>
            <a:r>
              <a:rPr lang="en-US" sz="3200" dirty="0"/>
              <a:t>. </a:t>
            </a:r>
          </a:p>
          <a:p>
            <a:r>
              <a:rPr lang="en-US" sz="3200" b="1" dirty="0"/>
              <a:t>Consistency</a:t>
            </a:r>
            <a:r>
              <a:rPr lang="en-US" sz="3200" dirty="0"/>
              <a:t> – We want estimators to be </a:t>
            </a:r>
            <a:r>
              <a:rPr lang="en-US" sz="3200" b="1" dirty="0"/>
              <a:t>consistent.</a:t>
            </a:r>
          </a:p>
          <a:p>
            <a:r>
              <a:rPr lang="en-US" sz="3200" b="1" dirty="0"/>
              <a:t>Efficiency</a:t>
            </a:r>
            <a:r>
              <a:rPr lang="en-US" sz="3200" dirty="0"/>
              <a:t> – We want estimators to be </a:t>
            </a:r>
            <a:r>
              <a:rPr lang="en-US" sz="3200" b="1" dirty="0"/>
              <a:t>efficient</a:t>
            </a:r>
            <a:r>
              <a:rPr lang="en-US" sz="3200" dirty="0"/>
              <a:t> – or to be </a:t>
            </a:r>
            <a:r>
              <a:rPr lang="en-US" sz="3200" b="1" dirty="0"/>
              <a:t>more efficient </a:t>
            </a:r>
            <a:r>
              <a:rPr lang="en-US" sz="3200" dirty="0"/>
              <a:t>than other estimators.</a:t>
            </a:r>
          </a:p>
        </p:txBody>
      </p:sp>
    </p:spTree>
    <p:extLst>
      <p:ext uri="{BB962C8B-B14F-4D97-AF65-F5344CB8AC3E}">
        <p14:creationId xmlns:p14="http://schemas.microsoft.com/office/powerpoint/2010/main" val="12858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1ACF9-BBCF-C19C-B842-E1FBAD978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893" y="847038"/>
            <a:ext cx="9744214" cy="1049235"/>
          </a:xfrm>
        </p:spPr>
        <p:txBody>
          <a:bodyPr/>
          <a:lstStyle/>
          <a:p>
            <a:r>
              <a:rPr lang="en-US" dirty="0"/>
              <a:t>Bias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C51481-A45C-3E58-ABB2-3EC6DAABA8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1499" y="1940560"/>
                <a:ext cx="10740421" cy="41129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dirty="0"/>
                  <a:t>    Bias</a:t>
                </a:r>
                <a:r>
                  <a:rPr lang="en-US" sz="3200" dirty="0"/>
                  <a:t> </a:t>
                </a:r>
                <a:r>
                  <a:rPr lang="en-US" dirty="0"/>
                  <a:t>is the expected value of the parameter minus the true value of the parameter </a:t>
                </a:r>
              </a:p>
              <a:p>
                <a:pPr marL="457200" lvl="1" indent="0">
                  <a:buNone/>
                </a:pPr>
                <a:r>
                  <a:rPr lang="en-US" sz="3200" b="1" dirty="0"/>
                  <a:t>Bias</a:t>
                </a:r>
                <a:r>
                  <a:rPr lang="en-US" sz="3200" dirty="0"/>
                  <a:t> = E</a:t>
                </a:r>
                <a:r>
                  <a:rPr lang="en-US" sz="3200" dirty="0">
                    <a:latin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3200" dirty="0"/>
                  <a:t>) – </a:t>
                </a:r>
                <a:r>
                  <a:rPr lang="en-US" sz="3200" dirty="0">
                    <a:latin typeface="Symbol" panose="05050102010706020507" pitchFamily="18" charset="2"/>
                  </a:rPr>
                  <a:t>b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latin typeface="+mj-lt"/>
                  </a:rPr>
                  <a:t>If E(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3200" dirty="0">
                    <a:latin typeface="+mj-lt"/>
                  </a:rPr>
                  <a:t>) – </a:t>
                </a:r>
                <a:r>
                  <a:rPr lang="en-US" sz="3200" dirty="0">
                    <a:latin typeface="Symbol" panose="05050102010706020507" pitchFamily="18" charset="2"/>
                  </a:rPr>
                  <a:t>b = 0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latin typeface="+mj-lt"/>
                  </a:rPr>
                  <a:t>or if E(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3200" dirty="0">
                    <a:latin typeface="+mj-lt"/>
                  </a:rPr>
                  <a:t>) = </a:t>
                </a:r>
                <a:r>
                  <a:rPr lang="en-US" sz="3200" dirty="0">
                    <a:latin typeface="Symbol" panose="05050102010706020507" pitchFamily="18" charset="2"/>
                  </a:rPr>
                  <a:t>b, </a:t>
                </a:r>
                <a:endParaRPr lang="en-US" sz="3200" dirty="0">
                  <a:latin typeface="+mj-lt"/>
                </a:endParaRPr>
              </a:p>
              <a:p>
                <a:pPr marL="457200" lvl="1" indent="0">
                  <a:buNone/>
                </a:pPr>
                <a:r>
                  <a:rPr lang="en-US" sz="3200" dirty="0">
                    <a:latin typeface="+mj-lt"/>
                  </a:rPr>
                  <a:t>then our estimator is </a:t>
                </a:r>
                <a:r>
                  <a:rPr lang="en-US" sz="3200" b="1" dirty="0">
                    <a:latin typeface="+mj-lt"/>
                  </a:rPr>
                  <a:t>unbiased</a:t>
                </a:r>
                <a:r>
                  <a:rPr lang="en-US" sz="3200" dirty="0">
                    <a:latin typeface="+mj-lt"/>
                  </a:rPr>
                  <a:t>. </a:t>
                </a:r>
              </a:p>
              <a:p>
                <a:pPr marL="457200" lvl="1" indent="0">
                  <a:buNone/>
                </a:pP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C51481-A45C-3E58-ABB2-3EC6DAABA8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1499" y="1940560"/>
                <a:ext cx="10740421" cy="4112921"/>
              </a:xfrm>
              <a:blipFill>
                <a:blip r:embed="rId2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83A6791-5B05-6C1C-E495-C0C0820A2068}"/>
              </a:ext>
            </a:extLst>
          </p:cNvPr>
          <p:cNvSpPr txBox="1"/>
          <p:nvPr/>
        </p:nvSpPr>
        <p:spPr>
          <a:xfrm>
            <a:off x="7467600" y="2519680"/>
            <a:ext cx="4439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</a:rPr>
              <a:t>If our estimator is biased, but we know the direction and or magnitude of the bias, then we may be able to use that information to help us make inferences</a:t>
            </a:r>
            <a:r>
              <a:rPr lang="en-US" i="1" dirty="0">
                <a:solidFill>
                  <a:srgbClr val="FF0000"/>
                </a:solidFill>
              </a:rPr>
              <a:t>.</a:t>
            </a:r>
            <a:endParaRPr lang="en-GB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BBC5FF4D-FCD8-C5F3-CC8A-CA5294834E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53596460"/>
                  </p:ext>
                </p:extLst>
              </p:nvPr>
            </p:nvGraphicFramePr>
            <p:xfrm>
              <a:off x="-2448560" y="4212590"/>
              <a:ext cx="3048000" cy="1714500"/>
            </p:xfrm>
            <a:graphic>
              <a:graphicData uri="http://schemas.microsoft.com/office/powerpoint/2016/slidezoom">
                <pslz:sldZm>
                  <pslz:sldZmObj sldId="260" cId="4123995200">
                    <pslz:zmPr id="{4465C0DB-6F9D-4157-A665-BF384A5810D4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extLst>
                  <a:ext uri="{FF2B5EF4-FFF2-40B4-BE49-F238E27FC236}">
                    <a16:creationId xmlns:a16="http://schemas.microsoft.com/office/drawing/2014/main" id="{BBC5FF4D-FCD8-C5F3-CC8A-CA5294834E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448560" y="421259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964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898A-9030-65FB-81DF-923D9E69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76A13B-C8D8-531D-6C48-6267C7C4F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Consistency </a:t>
                </a:r>
                <a:r>
                  <a:rPr lang="en-US" sz="2400" dirty="0"/>
                  <a:t>exists if an estimator improves as the sample size increases.  If we collect more data, do we get closer to the right answer?</a:t>
                </a:r>
              </a:p>
              <a:p>
                <a:pPr marL="0" indent="0">
                  <a:buNone/>
                </a:pPr>
                <a:r>
                  <a:rPr lang="en-GB" sz="2400" dirty="0"/>
                  <a:t>An estimator is consistent if and only if </a:t>
                </a:r>
              </a:p>
              <a:p>
                <a:pPr marL="0" indent="0">
                  <a:buNone/>
                </a:pPr>
                <a:r>
                  <a:rPr lang="en-GB" sz="3200" dirty="0"/>
                  <a:t>plim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GB" sz="3200" baseline="-25000" dirty="0"/>
                  <a:t>n </a:t>
                </a:r>
                <a:r>
                  <a:rPr lang="en-GB" sz="3200" dirty="0"/>
                  <a:t>= </a:t>
                </a:r>
                <a:r>
                  <a:rPr lang="en-GB" sz="3200" dirty="0">
                    <a:latin typeface="Symbol" panose="05050102010706020507" pitchFamily="18" charset="2"/>
                  </a:rPr>
                  <a:t>b </a:t>
                </a:r>
                <a:r>
                  <a:rPr lang="en-GB" sz="3200" dirty="0">
                    <a:latin typeface="+mj-lt"/>
                  </a:rPr>
                  <a:t>as n </a:t>
                </a:r>
                <a14:m>
                  <m:oMath xmlns:m="http://schemas.openxmlformats.org/officeDocument/2006/math">
                    <m:r>
                      <a:rPr lang="en-GB" sz="3200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32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dirty="0" smtClean="0">
                        <a:latin typeface="Cambria Math" panose="02040503050406030204" pitchFamily="18" charset="0"/>
                      </a:rPr>
                      <m:t>∞</m:t>
                    </m:r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GB" sz="3200" i="1" dirty="0">
                    <a:solidFill>
                      <a:srgbClr val="FF0000"/>
                    </a:solidFill>
                    <a:latin typeface="+mj-lt"/>
                  </a:rPr>
                  <a:t>That is, if we had all the data there is to have, would we get the right answer?  If we wouldn’t, that’s a problem.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76A13B-C8D8-531D-6C48-6267C7C4F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87" t="-1060" b="-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99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A99C-3C21-ECCD-59D8-0A48346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906D6-53A0-7030-0454-1910F3DF0B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5739" y="2025892"/>
                <a:ext cx="11451621" cy="369418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dirty="0"/>
                  <a:t>Efficiency</a:t>
                </a:r>
                <a:r>
                  <a:rPr lang="en-US" dirty="0"/>
                  <a:t> is the comparison of an unbiased estimator to other unbiased estimators.</a:t>
                </a:r>
              </a:p>
              <a:p>
                <a:r>
                  <a:rPr lang="en-US" dirty="0"/>
                  <a:t>The </a:t>
                </a:r>
                <a:r>
                  <a:rPr lang="en-US" b="1" dirty="0"/>
                  <a:t>efficient </a:t>
                </a:r>
                <a:r>
                  <a:rPr lang="en-US" dirty="0"/>
                  <a:t>estimator is the estimator with the least variance among all the unbiased estimators.</a:t>
                </a:r>
              </a:p>
              <a:p>
                <a:r>
                  <a:rPr lang="en-US" sz="2800" dirty="0"/>
                  <a:t>An estimator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80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β</m:t>
                        </m:r>
                      </m:e>
                    </m:acc>
                    <m:r>
                      <a:rPr lang="en-US" sz="2800" b="0" i="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1</m:t>
                    </m:r>
                  </m:oMath>
                </a14:m>
                <a:r>
                  <a:rPr lang="en-GB" sz="2800" baseline="-25000" dirty="0"/>
                  <a:t> </a:t>
                </a:r>
                <a:r>
                  <a:rPr lang="en-GB" sz="2800" dirty="0"/>
                  <a:t>is more efficient than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GB" sz="2800" baseline="-25000" dirty="0"/>
                  <a:t>2 </a:t>
                </a:r>
                <a:r>
                  <a:rPr lang="en-GB" sz="2800" dirty="0"/>
                  <a:t>if and only if  Var(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  <m:r>
                      <a:rPr lang="en-US" sz="2800" b="0" i="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1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)</m:t>
                    </m:r>
                  </m:oMath>
                </a14:m>
                <a:r>
                  <a:rPr lang="en-GB" sz="2800" dirty="0"/>
                  <a:t> &lt; Var(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  <m:r>
                      <a:rPr lang="en-US" sz="280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2</m:t>
                    </m:r>
                    <m: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)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  <m:r>
                      <a:rPr lang="en-US" sz="2800" b="0" i="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1</m:t>
                    </m:r>
                  </m:oMath>
                </a14:m>
                <a:r>
                  <a:rPr lang="en-GB" sz="2800" dirty="0"/>
                  <a:t> is efficient only if there is no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  <m:r>
                      <a:rPr lang="en-US" sz="2800" baseline="-25000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</m:t>
                    </m:r>
                  </m:oMath>
                </a14:m>
                <a:r>
                  <a:rPr lang="en-GB" sz="2800" dirty="0"/>
                  <a:t> such that if  Var(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  <m:r>
                      <a:rPr lang="en-US" sz="2800" b="0" i="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0</m:t>
                    </m:r>
                    <m: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)</m:t>
                    </m:r>
                  </m:oMath>
                </a14:m>
                <a:r>
                  <a:rPr lang="en-GB" sz="2800" dirty="0"/>
                  <a:t> &lt; Var(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l-G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𝛽</m:t>
                        </m:r>
                      </m:e>
                    </m:acc>
                    <m:r>
                      <a:rPr lang="en-US" sz="2800" b="0" i="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1</m:t>
                    </m:r>
                    <m: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).</m:t>
                    </m:r>
                  </m:oMath>
                </a14:m>
                <a:endParaRPr lang="en-GB" sz="2800" dirty="0"/>
              </a:p>
              <a:p>
                <a:r>
                  <a:rPr lang="en-GB" sz="2800" dirty="0">
                    <a:solidFill>
                      <a:srgbClr val="FF0000"/>
                    </a:solidFill>
                  </a:rPr>
                  <a:t>Efficiency is a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desirable</a:t>
                </a:r>
                <a:r>
                  <a:rPr lang="en-GB" sz="2800" dirty="0">
                    <a:solidFill>
                      <a:srgbClr val="FF0000"/>
                    </a:solidFill>
                  </a:rPr>
                  <a:t> property, but it is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not an essential property</a:t>
                </a:r>
                <a:r>
                  <a:rPr lang="en-GB" sz="2800" dirty="0">
                    <a:solidFill>
                      <a:srgbClr val="FF0000"/>
                    </a:solidFill>
                  </a:rPr>
                  <a:t>.  It may sometimes be OK to use inefficient estimators.  But we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never </a:t>
                </a:r>
                <a:r>
                  <a:rPr lang="en-GB" sz="2800" dirty="0">
                    <a:solidFill>
                      <a:srgbClr val="FF0000"/>
                    </a:solidFill>
                  </a:rPr>
                  <a:t>want to use inconsistent estimators.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906D6-53A0-7030-0454-1910F3DF0B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5739" y="2025892"/>
                <a:ext cx="11451621" cy="3694188"/>
              </a:xfrm>
              <a:blipFill>
                <a:blip r:embed="rId2"/>
                <a:stretch>
                  <a:fillRect l="-958" t="-660" r="-639" b="-3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4043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D6561-E9C6-6157-1841-34869EF5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care about the properties of estimators	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9447B-250C-9648-E539-514857CD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853753"/>
            <a:ext cx="12070080" cy="4199727"/>
          </a:xfrm>
        </p:spPr>
        <p:txBody>
          <a:bodyPr>
            <a:noAutofit/>
          </a:bodyPr>
          <a:lstStyle/>
          <a:p>
            <a:r>
              <a:rPr lang="en-US" sz="2800" dirty="0"/>
              <a:t>A given estimator may be unbiased, consistent, or efficient under some conditions but not under others.  </a:t>
            </a:r>
          </a:p>
          <a:p>
            <a:r>
              <a:rPr lang="en-US" sz="2800" dirty="0"/>
              <a:t>For example, OLS regression is BLUE (the Best Linear Unbiased Estimator) when there is linearity, no multicollinearity, no endogeneity, and spherical errors.</a:t>
            </a:r>
          </a:p>
          <a:p>
            <a:r>
              <a:rPr lang="en-US" sz="2800" dirty="0"/>
              <a:t>BUT, OLS is inefficient when errors are heteroscedastic.  (GLS is more efficient.)</a:t>
            </a:r>
          </a:p>
          <a:p>
            <a:r>
              <a:rPr lang="en-US" sz="2800" dirty="0"/>
              <a:t>Thus, we need to understand these properties in order to make informed choices among the many estimators we will consider in this course.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3452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12FC-ED7F-8422-C7DE-D8A0AD61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Regression model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7A642-A72B-F134-27AF-B1367E958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Y = </a:t>
            </a:r>
            <a:r>
              <a:rPr lang="en-US" sz="3200" dirty="0">
                <a:latin typeface="Symbol" panose="05050102010706020507" pitchFamily="18" charset="2"/>
              </a:rPr>
              <a:t>b</a:t>
            </a:r>
            <a:r>
              <a:rPr lang="en-US" sz="3200" baseline="-25000" dirty="0"/>
              <a:t>0</a:t>
            </a:r>
            <a:r>
              <a:rPr lang="en-US" sz="3200" dirty="0"/>
              <a:t> + </a:t>
            </a:r>
            <a:r>
              <a:rPr lang="en-US" sz="3200" dirty="0">
                <a:latin typeface="Symbol" panose="05050102010706020507" pitchFamily="18" charset="2"/>
              </a:rPr>
              <a:t>b</a:t>
            </a:r>
            <a:r>
              <a:rPr lang="en-US" sz="3200" baseline="-25000" dirty="0"/>
              <a:t>1</a:t>
            </a:r>
            <a:r>
              <a:rPr lang="en-US" sz="3200" dirty="0"/>
              <a:t> X</a:t>
            </a:r>
            <a:r>
              <a:rPr lang="en-US" sz="3200" baseline="-25000" dirty="0"/>
              <a:t>1</a:t>
            </a:r>
            <a:r>
              <a:rPr lang="en-US" sz="3200" dirty="0"/>
              <a:t> + </a:t>
            </a:r>
            <a:r>
              <a:rPr lang="en-US" sz="3200" dirty="0">
                <a:latin typeface="Symbol" panose="05050102010706020507" pitchFamily="18" charset="2"/>
              </a:rPr>
              <a:t>b</a:t>
            </a:r>
            <a:r>
              <a:rPr lang="en-US" sz="3200" baseline="-25000" dirty="0"/>
              <a:t>2</a:t>
            </a:r>
            <a:r>
              <a:rPr lang="en-US" sz="3200" dirty="0"/>
              <a:t> X</a:t>
            </a:r>
            <a:r>
              <a:rPr lang="en-US" sz="3200" baseline="-25000" dirty="0"/>
              <a:t>2 </a:t>
            </a:r>
            <a:r>
              <a:rPr lang="en-US" sz="3200" dirty="0"/>
              <a:t>+ . . . + </a:t>
            </a:r>
            <a:r>
              <a:rPr lang="en-US" sz="3200" dirty="0">
                <a:latin typeface="Symbol" panose="05050102010706020507" pitchFamily="18" charset="2"/>
              </a:rPr>
              <a:t>b</a:t>
            </a:r>
            <a:r>
              <a:rPr lang="en-US" sz="3200" baseline="-25000" dirty="0"/>
              <a:t>k</a:t>
            </a:r>
            <a:r>
              <a:rPr lang="en-US" sz="3200" dirty="0"/>
              <a:t> </a:t>
            </a:r>
            <a:r>
              <a:rPr lang="en-US" sz="3200" dirty="0" err="1"/>
              <a:t>X</a:t>
            </a:r>
            <a:r>
              <a:rPr lang="en-US" sz="3200" baseline="-25000" dirty="0" err="1"/>
              <a:t>k</a:t>
            </a:r>
            <a:r>
              <a:rPr lang="en-US" sz="3200" dirty="0"/>
              <a:t> + </a:t>
            </a:r>
            <a:r>
              <a:rPr lang="en-US" sz="3200" dirty="0">
                <a:latin typeface="Symbol" panose="05050102010706020507" pitchFamily="18" charset="2"/>
              </a:rPr>
              <a:t>e</a:t>
            </a:r>
          </a:p>
          <a:p>
            <a:r>
              <a:rPr lang="en-US" sz="3200" dirty="0"/>
              <a:t>Where </a:t>
            </a:r>
            <a:r>
              <a:rPr lang="en-US" sz="3200" dirty="0">
                <a:latin typeface="Symbol" panose="05050102010706020507" pitchFamily="18" charset="2"/>
              </a:rPr>
              <a:t>e</a:t>
            </a:r>
            <a:r>
              <a:rPr lang="en-US" sz="3200" dirty="0"/>
              <a:t> ~ N(0,1)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27242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C229E-2355-7DF5-EB8F-54D294438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Matrix notation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68BE75-8C44-A372-E006-8310EED032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y = </a:t>
                </a:r>
                <a:r>
                  <a:rPr lang="en-US" sz="3200" dirty="0" err="1"/>
                  <a:t>X</a:t>
                </a:r>
                <a:r>
                  <a:rPr lang="en-US" sz="3200" dirty="0" err="1">
                    <a:latin typeface="Symbol" panose="05050102010706020507" pitchFamily="18" charset="2"/>
                  </a:rPr>
                  <a:t>b</a:t>
                </a:r>
                <a:r>
                  <a:rPr lang="en-US" sz="3200" dirty="0"/>
                  <a:t> + </a:t>
                </a:r>
                <a:r>
                  <a:rPr lang="en-US" sz="3200" dirty="0">
                    <a:latin typeface="Symbol" panose="05050102010706020507" pitchFamily="18" charset="2"/>
                  </a:rPr>
                  <a:t>e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320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β</m:t>
                        </m:r>
                      </m:e>
                    </m:acc>
                  </m:oMath>
                </a14:m>
                <a:r>
                  <a:rPr lang="en-GB" sz="3200" dirty="0"/>
                  <a:t> = (X</a:t>
                </a:r>
                <a:r>
                  <a:rPr lang="en-GB" sz="3200" baseline="30000" dirty="0"/>
                  <a:t>T</a:t>
                </a:r>
                <a:r>
                  <a:rPr lang="en-GB" sz="3200" dirty="0"/>
                  <a:t>X)</a:t>
                </a:r>
                <a:r>
                  <a:rPr lang="en-GB" sz="3200" baseline="30000" dirty="0"/>
                  <a:t>-1</a:t>
                </a:r>
                <a:r>
                  <a:rPr lang="en-GB" sz="3200" dirty="0"/>
                  <a:t>X</a:t>
                </a:r>
                <a:r>
                  <a:rPr lang="en-GB" sz="3200" baseline="30000" dirty="0"/>
                  <a:t>T</a:t>
                </a:r>
                <a:r>
                  <a:rPr lang="en-GB" sz="3200" dirty="0"/>
                  <a:t>y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68BE75-8C44-A372-E006-8310EED032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60" t="-1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2053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139</TotalTime>
  <Words>724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Gill Sans MT</vt:lpstr>
      <vt:lpstr>Symbol</vt:lpstr>
      <vt:lpstr>Gallery</vt:lpstr>
      <vt:lpstr>Properties of estimators / Regression basics</vt:lpstr>
      <vt:lpstr>Motivation</vt:lpstr>
      <vt:lpstr>Three properties of estimators</vt:lpstr>
      <vt:lpstr>Bias</vt:lpstr>
      <vt:lpstr>Consistency</vt:lpstr>
      <vt:lpstr>efficiency</vt:lpstr>
      <vt:lpstr>Why we care about the properties of estimators </vt:lpstr>
      <vt:lpstr>The basic Regression model</vt:lpstr>
      <vt:lpstr>In Matrix notation</vt:lpstr>
      <vt:lpstr>The Gauss-Markov Assumptions of linear regression</vt:lpstr>
      <vt:lpstr>There are many instances where the gauss-Markov assumptions are not satisfied</vt:lpstr>
      <vt:lpstr>Additionally, inefficiency may result when</vt:lpstr>
      <vt:lpstr>Thus, this course seeks to understand new estimators that can address these situations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estimators / Regression basics</dc:title>
  <dc:creator>Michael Heaney</dc:creator>
  <cp:lastModifiedBy>Michael Heaney</cp:lastModifiedBy>
  <cp:revision>6</cp:revision>
  <dcterms:created xsi:type="dcterms:W3CDTF">2024-01-09T03:35:38Z</dcterms:created>
  <dcterms:modified xsi:type="dcterms:W3CDTF">2024-01-09T14:53:53Z</dcterms:modified>
</cp:coreProperties>
</file>