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6" r:id="rId2"/>
    <p:sldId id="487" r:id="rId3"/>
    <p:sldId id="488" r:id="rId4"/>
    <p:sldId id="451" r:id="rId5"/>
    <p:sldId id="452" r:id="rId6"/>
    <p:sldId id="453" r:id="rId7"/>
    <p:sldId id="498" r:id="rId8"/>
    <p:sldId id="455" r:id="rId9"/>
    <p:sldId id="477" r:id="rId10"/>
    <p:sldId id="478" r:id="rId11"/>
    <p:sldId id="479" r:id="rId12"/>
    <p:sldId id="481" r:id="rId13"/>
    <p:sldId id="482" r:id="rId14"/>
    <p:sldId id="483" r:id="rId15"/>
    <p:sldId id="484" r:id="rId16"/>
    <p:sldId id="485" r:id="rId17"/>
    <p:sldId id="486" r:id="rId18"/>
    <p:sldId id="439" r:id="rId19"/>
    <p:sldId id="440" r:id="rId20"/>
    <p:sldId id="441" r:id="rId21"/>
    <p:sldId id="442" r:id="rId22"/>
    <p:sldId id="443" r:id="rId23"/>
    <p:sldId id="444" r:id="rId24"/>
    <p:sldId id="445" r:id="rId25"/>
    <p:sldId id="446" r:id="rId26"/>
    <p:sldId id="447" r:id="rId27"/>
    <p:sldId id="448" r:id="rId28"/>
    <p:sldId id="449" r:id="rId29"/>
    <p:sldId id="450" r:id="rId30"/>
    <p:sldId id="454" r:id="rId31"/>
    <p:sldId id="476" r:id="rId32"/>
    <p:sldId id="456" r:id="rId33"/>
    <p:sldId id="457" r:id="rId34"/>
    <p:sldId id="458" r:id="rId35"/>
    <p:sldId id="459" r:id="rId36"/>
    <p:sldId id="460" r:id="rId37"/>
    <p:sldId id="461" r:id="rId38"/>
    <p:sldId id="496" r:id="rId39"/>
    <p:sldId id="462" r:id="rId40"/>
    <p:sldId id="497" r:id="rId41"/>
    <p:sldId id="463" r:id="rId42"/>
    <p:sldId id="467" r:id="rId43"/>
    <p:sldId id="468" r:id="rId44"/>
    <p:sldId id="469" r:id="rId45"/>
    <p:sldId id="470" r:id="rId46"/>
    <p:sldId id="472" r:id="rId47"/>
    <p:sldId id="473" r:id="rId48"/>
    <p:sldId id="474" r:id="rId49"/>
    <p:sldId id="475" r:id="rId50"/>
    <p:sldId id="466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3428" autoAdjust="0"/>
  </p:normalViewPr>
  <p:slideViewPr>
    <p:cSldViewPr>
      <p:cViewPr varScale="1">
        <p:scale>
          <a:sx n="59" d="100"/>
          <a:sy n="59" d="100"/>
        </p:scale>
        <p:origin x="7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57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92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6/11/relationships/changesInfo" Target="changesInfos/changesInfo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eaney" userId="1836dd8b24ddd450" providerId="LiveId" clId="{CCAA004B-0292-4CB6-A482-02CC2CEBED37}"/>
    <pc:docChg chg="modSld">
      <pc:chgData name="Michael Heaney" userId="1836dd8b24ddd450" providerId="LiveId" clId="{CCAA004B-0292-4CB6-A482-02CC2CEBED37}" dt="2022-08-22T13:04:12.139" v="16" actId="20577"/>
      <pc:docMkLst>
        <pc:docMk/>
      </pc:docMkLst>
      <pc:sldChg chg="modSp mod">
        <pc:chgData name="Michael Heaney" userId="1836dd8b24ddd450" providerId="LiveId" clId="{CCAA004B-0292-4CB6-A482-02CC2CEBED37}" dt="2022-08-22T13:04:12.139" v="16" actId="20577"/>
        <pc:sldMkLst>
          <pc:docMk/>
          <pc:sldMk cId="0" sldId="256"/>
        </pc:sldMkLst>
        <pc:spChg chg="mod">
          <ac:chgData name="Michael Heaney" userId="1836dd8b24ddd450" providerId="LiveId" clId="{CCAA004B-0292-4CB6-A482-02CC2CEBED37}" dt="2022-08-22T13:04:12.139" v="16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4847C5A1-A13C-4FEE-8109-B992AB188BA8}"/>
    <pc:docChg chg="modSld">
      <pc:chgData name="Michael Heaney" userId="1836dd8b24ddd450" providerId="LiveId" clId="{4847C5A1-A13C-4FEE-8109-B992AB188BA8}" dt="2022-08-23T13:41:47.482" v="13" actId="20577"/>
      <pc:docMkLst>
        <pc:docMk/>
      </pc:docMkLst>
      <pc:sldChg chg="modSp mod">
        <pc:chgData name="Michael Heaney" userId="1836dd8b24ddd450" providerId="LiveId" clId="{4847C5A1-A13C-4FEE-8109-B992AB188BA8}" dt="2022-08-23T11:43:25.550" v="1" actId="20577"/>
        <pc:sldMkLst>
          <pc:docMk/>
          <pc:sldMk cId="0" sldId="256"/>
        </pc:sldMkLst>
        <pc:spChg chg="mod">
          <ac:chgData name="Michael Heaney" userId="1836dd8b24ddd450" providerId="LiveId" clId="{4847C5A1-A13C-4FEE-8109-B992AB188BA8}" dt="2022-08-23T11:43:25.550" v="1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Michael Heaney" userId="1836dd8b24ddd450" providerId="LiveId" clId="{4847C5A1-A13C-4FEE-8109-B992AB188BA8}" dt="2022-08-23T13:41:03.955" v="4" actId="20577"/>
        <pc:sldMkLst>
          <pc:docMk/>
          <pc:sldMk cId="211232510" sldId="459"/>
        </pc:sldMkLst>
        <pc:spChg chg="mod">
          <ac:chgData name="Michael Heaney" userId="1836dd8b24ddd450" providerId="LiveId" clId="{4847C5A1-A13C-4FEE-8109-B992AB188BA8}" dt="2022-08-23T13:41:03.955" v="4" actId="20577"/>
          <ac:spMkLst>
            <pc:docMk/>
            <pc:sldMk cId="211232510" sldId="459"/>
            <ac:spMk id="3" creationId="{00000000-0000-0000-0000-000000000000}"/>
          </ac:spMkLst>
        </pc:spChg>
      </pc:sldChg>
      <pc:sldChg chg="modSp mod">
        <pc:chgData name="Michael Heaney" userId="1836dd8b24ddd450" providerId="LiveId" clId="{4847C5A1-A13C-4FEE-8109-B992AB188BA8}" dt="2022-08-23T13:41:16.415" v="7" actId="20577"/>
        <pc:sldMkLst>
          <pc:docMk/>
          <pc:sldMk cId="4262050678" sldId="460"/>
        </pc:sldMkLst>
        <pc:spChg chg="mod">
          <ac:chgData name="Michael Heaney" userId="1836dd8b24ddd450" providerId="LiveId" clId="{4847C5A1-A13C-4FEE-8109-B992AB188BA8}" dt="2022-08-23T13:41:16.415" v="7" actId="20577"/>
          <ac:spMkLst>
            <pc:docMk/>
            <pc:sldMk cId="4262050678" sldId="460"/>
            <ac:spMk id="3" creationId="{00000000-0000-0000-0000-000000000000}"/>
          </ac:spMkLst>
        </pc:spChg>
      </pc:sldChg>
      <pc:sldChg chg="modSp mod">
        <pc:chgData name="Michael Heaney" userId="1836dd8b24ddd450" providerId="LiveId" clId="{4847C5A1-A13C-4FEE-8109-B992AB188BA8}" dt="2022-08-23T13:41:47.482" v="13" actId="20577"/>
        <pc:sldMkLst>
          <pc:docMk/>
          <pc:sldMk cId="2775699608" sldId="461"/>
        </pc:sldMkLst>
        <pc:spChg chg="mod">
          <ac:chgData name="Michael Heaney" userId="1836dd8b24ddd450" providerId="LiveId" clId="{4847C5A1-A13C-4FEE-8109-B992AB188BA8}" dt="2022-08-23T13:41:47.482" v="13" actId="20577"/>
          <ac:spMkLst>
            <pc:docMk/>
            <pc:sldMk cId="2775699608" sldId="461"/>
            <ac:spMk id="3" creationId="{00000000-0000-0000-0000-000000000000}"/>
          </ac:spMkLst>
        </pc:spChg>
      </pc:sldChg>
      <pc:sldChg chg="modSp mod">
        <pc:chgData name="Michael Heaney" userId="1836dd8b24ddd450" providerId="LiveId" clId="{4847C5A1-A13C-4FEE-8109-B992AB188BA8}" dt="2022-08-23T13:41:37.021" v="10" actId="20577"/>
        <pc:sldMkLst>
          <pc:docMk/>
          <pc:sldMk cId="1880003014" sldId="462"/>
        </pc:sldMkLst>
        <pc:spChg chg="mod">
          <ac:chgData name="Michael Heaney" userId="1836dd8b24ddd450" providerId="LiveId" clId="{4847C5A1-A13C-4FEE-8109-B992AB188BA8}" dt="2022-08-23T13:41:37.021" v="10" actId="20577"/>
          <ac:spMkLst>
            <pc:docMk/>
            <pc:sldMk cId="1880003014" sldId="462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0FC3B9A8-2625-4734-A263-5935E9901DA7}"/>
    <pc:docChg chg="modSld">
      <pc:chgData name="Michael Heaney" userId="1836dd8b24ddd450" providerId="LiveId" clId="{0FC3B9A8-2625-4734-A263-5935E9901DA7}" dt="2020-06-11T08:14:30.908" v="3" actId="20577"/>
      <pc:docMkLst>
        <pc:docMk/>
      </pc:docMkLst>
      <pc:sldChg chg="modSp mod">
        <pc:chgData name="Michael Heaney" userId="1836dd8b24ddd450" providerId="LiveId" clId="{0FC3B9A8-2625-4734-A263-5935E9901DA7}" dt="2020-06-11T08:14:30.908" v="3" actId="20577"/>
        <pc:sldMkLst>
          <pc:docMk/>
          <pc:sldMk cId="0" sldId="256"/>
        </pc:sldMkLst>
        <pc:spChg chg="mod">
          <ac:chgData name="Michael Heaney" userId="1836dd8b24ddd450" providerId="LiveId" clId="{0FC3B9A8-2625-4734-A263-5935E9901DA7}" dt="2020-06-11T08:14:30.908" v="3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8A4AF879-66E3-4B8D-812D-30B8BB36A7E4}"/>
    <pc:docChg chg="modSld">
      <pc:chgData name="Michael Heaney" userId="1836dd8b24ddd450" providerId="LiveId" clId="{8A4AF879-66E3-4B8D-812D-30B8BB36A7E4}" dt="2020-06-09T12:00:49.174" v="5" actId="20577"/>
      <pc:docMkLst>
        <pc:docMk/>
      </pc:docMkLst>
      <pc:sldChg chg="modSp mod">
        <pc:chgData name="Michael Heaney" userId="1836dd8b24ddd450" providerId="LiveId" clId="{8A4AF879-66E3-4B8D-812D-30B8BB36A7E4}" dt="2020-06-09T12:00:49.174" v="5" actId="20577"/>
        <pc:sldMkLst>
          <pc:docMk/>
          <pc:sldMk cId="0" sldId="256"/>
        </pc:sldMkLst>
        <pc:spChg chg="mod">
          <ac:chgData name="Michael Heaney" userId="1836dd8b24ddd450" providerId="LiveId" clId="{8A4AF879-66E3-4B8D-812D-30B8BB36A7E4}" dt="2020-06-09T12:00:49.174" v="5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5E449E2E-3E8B-4659-821D-BE5A1690F0B6}"/>
    <pc:docChg chg="addSld delSld modSld">
      <pc:chgData name="Michael Heaney" userId="1836dd8b24ddd450" providerId="LiveId" clId="{5E449E2E-3E8B-4659-821D-BE5A1690F0B6}" dt="2019-06-05T10:52:50.075" v="111" actId="20577"/>
      <pc:docMkLst>
        <pc:docMk/>
      </pc:docMkLst>
      <pc:sldChg chg="modSp">
        <pc:chgData name="Michael Heaney" userId="1836dd8b24ddd450" providerId="LiveId" clId="{5E449E2E-3E8B-4659-821D-BE5A1690F0B6}" dt="2019-06-04T02:00:16.235" v="34" actId="20577"/>
        <pc:sldMkLst>
          <pc:docMk/>
          <pc:sldMk cId="0" sldId="256"/>
        </pc:sldMkLst>
        <pc:spChg chg="mod">
          <ac:chgData name="Michael Heaney" userId="1836dd8b24ddd450" providerId="LiveId" clId="{5E449E2E-3E8B-4659-821D-BE5A1690F0B6}" dt="2019-06-04T02:00:16.235" v="34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Michael Heaney" userId="1836dd8b24ddd450" providerId="LiveId" clId="{5E449E2E-3E8B-4659-821D-BE5A1690F0B6}" dt="2019-06-04T11:39:43.706" v="68" actId="1076"/>
        <pc:sldMkLst>
          <pc:docMk/>
          <pc:sldMk cId="583261455" sldId="482"/>
        </pc:sldMkLst>
        <pc:spChg chg="mod">
          <ac:chgData name="Michael Heaney" userId="1836dd8b24ddd450" providerId="LiveId" clId="{5E449E2E-3E8B-4659-821D-BE5A1690F0B6}" dt="2019-06-04T11:39:43.706" v="68" actId="1076"/>
          <ac:spMkLst>
            <pc:docMk/>
            <pc:sldMk cId="583261455" sldId="482"/>
            <ac:spMk id="3" creationId="{00000000-0000-0000-0000-000000000000}"/>
          </ac:spMkLst>
        </pc:spChg>
      </pc:sldChg>
      <pc:sldChg chg="modSp">
        <pc:chgData name="Michael Heaney" userId="1836dd8b24ddd450" providerId="LiveId" clId="{5E449E2E-3E8B-4659-821D-BE5A1690F0B6}" dt="2019-06-04T03:51:55.887" v="67" actId="20577"/>
        <pc:sldMkLst>
          <pc:docMk/>
          <pc:sldMk cId="2163223426" sldId="486"/>
        </pc:sldMkLst>
        <pc:spChg chg="mod">
          <ac:chgData name="Michael Heaney" userId="1836dd8b24ddd450" providerId="LiveId" clId="{5E449E2E-3E8B-4659-821D-BE5A1690F0B6}" dt="2019-06-04T03:51:55.887" v="67" actId="20577"/>
          <ac:spMkLst>
            <pc:docMk/>
            <pc:sldMk cId="2163223426" sldId="486"/>
            <ac:spMk id="3" creationId="{00000000-0000-0000-0000-000000000000}"/>
          </ac:spMkLst>
        </pc:spChg>
      </pc:sldChg>
      <pc:sldChg chg="modSp">
        <pc:chgData name="Michael Heaney" userId="1836dd8b24ddd450" providerId="LiveId" clId="{5E449E2E-3E8B-4659-821D-BE5A1690F0B6}" dt="2019-06-05T10:51:15.072" v="92" actId="20577"/>
        <pc:sldMkLst>
          <pc:docMk/>
          <pc:sldMk cId="1604228081" sldId="491"/>
        </pc:sldMkLst>
        <pc:spChg chg="mod">
          <ac:chgData name="Michael Heaney" userId="1836dd8b24ddd450" providerId="LiveId" clId="{5E449E2E-3E8B-4659-821D-BE5A1690F0B6}" dt="2019-06-05T10:51:15.072" v="92" actId="20577"/>
          <ac:spMkLst>
            <pc:docMk/>
            <pc:sldMk cId="1604228081" sldId="491"/>
            <ac:spMk id="3" creationId="{00000000-0000-0000-0000-000000000000}"/>
          </ac:spMkLst>
        </pc:spChg>
      </pc:sldChg>
      <pc:sldChg chg="modSp">
        <pc:chgData name="Michael Heaney" userId="1836dd8b24ddd450" providerId="LiveId" clId="{5E449E2E-3E8B-4659-821D-BE5A1690F0B6}" dt="2019-06-05T10:52:50.075" v="111" actId="20577"/>
        <pc:sldMkLst>
          <pc:docMk/>
          <pc:sldMk cId="2163118736" sldId="494"/>
        </pc:sldMkLst>
        <pc:spChg chg="mod">
          <ac:chgData name="Michael Heaney" userId="1836dd8b24ddd450" providerId="LiveId" clId="{5E449E2E-3E8B-4659-821D-BE5A1690F0B6}" dt="2019-06-05T10:52:50.075" v="111" actId="20577"/>
          <ac:spMkLst>
            <pc:docMk/>
            <pc:sldMk cId="2163118736" sldId="494"/>
            <ac:spMk id="3" creationId="{00000000-0000-0000-0000-000000000000}"/>
          </ac:spMkLst>
        </pc:spChg>
      </pc:sldChg>
      <pc:sldChg chg="add del">
        <pc:chgData name="Michael Heaney" userId="1836dd8b24ddd450" providerId="LiveId" clId="{5E449E2E-3E8B-4659-821D-BE5A1690F0B6}" dt="2019-06-05T10:52:18.352" v="97" actId="2696"/>
        <pc:sldMkLst>
          <pc:docMk/>
          <pc:sldMk cId="2367928215" sldId="499"/>
        </pc:sldMkLst>
      </pc:sldChg>
      <pc:sldChg chg="add">
        <pc:chgData name="Michael Heaney" userId="1836dd8b24ddd450" providerId="LiveId" clId="{5E449E2E-3E8B-4659-821D-BE5A1690F0B6}" dt="2019-06-05T10:51:42.419" v="94"/>
        <pc:sldMkLst>
          <pc:docMk/>
          <pc:sldMk cId="1966782056" sldId="500"/>
        </pc:sldMkLst>
      </pc:sldChg>
      <pc:sldChg chg="add del">
        <pc:chgData name="Michael Heaney" userId="1836dd8b24ddd450" providerId="LiveId" clId="{5E449E2E-3E8B-4659-821D-BE5A1690F0B6}" dt="2019-06-05T10:52:21.658" v="98" actId="2696"/>
        <pc:sldMkLst>
          <pc:docMk/>
          <pc:sldMk cId="383448853" sldId="501"/>
        </pc:sldMkLst>
      </pc:sldChg>
      <pc:sldChg chg="add">
        <pc:chgData name="Michael Heaney" userId="1836dd8b24ddd450" providerId="LiveId" clId="{5E449E2E-3E8B-4659-821D-BE5A1690F0B6}" dt="2019-06-05T10:52:11.559" v="96"/>
        <pc:sldMkLst>
          <pc:docMk/>
          <pc:sldMk cId="3180433980" sldId="502"/>
        </pc:sldMkLst>
      </pc:sldChg>
    </pc:docChg>
  </pc:docChgLst>
  <pc:docChgLst>
    <pc:chgData name="Michael Heaney" userId="1836dd8b24ddd450" providerId="LiveId" clId="{ACACF4FA-2974-4A2A-9FB4-320AD087822D}"/>
    <pc:docChg chg="modSld">
      <pc:chgData name="Michael Heaney" userId="1836dd8b24ddd450" providerId="LiveId" clId="{ACACF4FA-2974-4A2A-9FB4-320AD087822D}" dt="2022-06-15T06:43:07.859" v="53" actId="1076"/>
      <pc:docMkLst>
        <pc:docMk/>
      </pc:docMkLst>
      <pc:sldChg chg="addSp modSp mod">
        <pc:chgData name="Michael Heaney" userId="1836dd8b24ddd450" providerId="LiveId" clId="{ACACF4FA-2974-4A2A-9FB4-320AD087822D}" dt="2022-06-15T06:43:07.859" v="53" actId="1076"/>
        <pc:sldMkLst>
          <pc:docMk/>
          <pc:sldMk cId="1430596458" sldId="456"/>
        </pc:sldMkLst>
        <pc:spChg chg="add mod">
          <ac:chgData name="Michael Heaney" userId="1836dd8b24ddd450" providerId="LiveId" clId="{ACACF4FA-2974-4A2A-9FB4-320AD087822D}" dt="2022-06-15T06:42:19.439" v="25" actId="1076"/>
          <ac:spMkLst>
            <pc:docMk/>
            <pc:sldMk cId="1430596458" sldId="456"/>
            <ac:spMk id="31" creationId="{CFB95DBC-6994-014B-DAB9-48B9AD48563F}"/>
          </ac:spMkLst>
        </pc:spChg>
        <pc:spChg chg="add mod">
          <ac:chgData name="Michael Heaney" userId="1836dd8b24ddd450" providerId="LiveId" clId="{ACACF4FA-2974-4A2A-9FB4-320AD087822D}" dt="2022-06-15T06:42:40.351" v="36" actId="1076"/>
          <ac:spMkLst>
            <pc:docMk/>
            <pc:sldMk cId="1430596458" sldId="456"/>
            <ac:spMk id="32" creationId="{20964A6E-8D52-435E-3DD3-1D0D9D86F31E}"/>
          </ac:spMkLst>
        </pc:spChg>
        <pc:spChg chg="add mod">
          <ac:chgData name="Michael Heaney" userId="1836dd8b24ddd450" providerId="LiveId" clId="{ACACF4FA-2974-4A2A-9FB4-320AD087822D}" dt="2022-06-15T06:43:07.859" v="53" actId="1076"/>
          <ac:spMkLst>
            <pc:docMk/>
            <pc:sldMk cId="1430596458" sldId="456"/>
            <ac:spMk id="33" creationId="{F7E34FFA-24A4-4D9B-A1E5-51682D020668}"/>
          </ac:spMkLst>
        </pc:spChg>
      </pc:sldChg>
    </pc:docChg>
  </pc:docChgLst>
  <pc:docChgLst>
    <pc:chgData name="Michael Heaney" userId="1836dd8b24ddd450" providerId="LiveId" clId="{8200F498-E032-4918-87B4-34622FECB965}"/>
    <pc:docChg chg="modSld">
      <pc:chgData name="Michael Heaney" userId="1836dd8b24ddd450" providerId="LiveId" clId="{8200F498-E032-4918-87B4-34622FECB965}" dt="2021-04-23T13:18:03.870" v="8" actId="20577"/>
      <pc:docMkLst>
        <pc:docMk/>
      </pc:docMkLst>
      <pc:sldChg chg="modSp mod">
        <pc:chgData name="Michael Heaney" userId="1836dd8b24ddd450" providerId="LiveId" clId="{8200F498-E032-4918-87B4-34622FECB965}" dt="2021-04-23T13:18:03.870" v="8" actId="20577"/>
        <pc:sldMkLst>
          <pc:docMk/>
          <pc:sldMk cId="0" sldId="256"/>
        </pc:sldMkLst>
        <pc:spChg chg="mod">
          <ac:chgData name="Michael Heaney" userId="1836dd8b24ddd450" providerId="LiveId" clId="{8200F498-E032-4918-87B4-34622FECB965}" dt="2021-04-23T13:18:03.870" v="8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76B45BC3-971F-455D-B465-F9EDCBEBF6CB}"/>
    <pc:docChg chg="delSld modSld modMainMaster">
      <pc:chgData name="Michael Heaney" userId="1836dd8b24ddd450" providerId="LiveId" clId="{76B45BC3-971F-455D-B465-F9EDCBEBF6CB}" dt="2021-04-23T08:25:17.610" v="30" actId="207"/>
      <pc:docMkLst>
        <pc:docMk/>
      </pc:docMkLst>
      <pc:sldChg chg="modSp mod setBg">
        <pc:chgData name="Michael Heaney" userId="1836dd8b24ddd450" providerId="LiveId" clId="{76B45BC3-971F-455D-B465-F9EDCBEBF6CB}" dt="2021-04-23T08:21:06.805" v="14"/>
        <pc:sldMkLst>
          <pc:docMk/>
          <pc:sldMk cId="0" sldId="256"/>
        </pc:sldMkLst>
        <pc:spChg chg="mod">
          <ac:chgData name="Michael Heaney" userId="1836dd8b24ddd450" providerId="LiveId" clId="{76B45BC3-971F-455D-B465-F9EDCBEBF6CB}" dt="2021-04-14T08:12:07.213" v="3" actId="20577"/>
          <ac:spMkLst>
            <pc:docMk/>
            <pc:sldMk cId="0" sldId="256"/>
            <ac:spMk id="3" creationId="{00000000-0000-0000-0000-000000000000}"/>
          </ac:spMkLst>
        </pc:spChg>
      </pc:sldChg>
      <pc:sldChg chg="del">
        <pc:chgData name="Michael Heaney" userId="1836dd8b24ddd450" providerId="LiveId" clId="{76B45BC3-971F-455D-B465-F9EDCBEBF6CB}" dt="2021-04-14T08:11:24.903" v="0" actId="47"/>
        <pc:sldMkLst>
          <pc:docMk/>
          <pc:sldMk cId="0" sldId="436"/>
        </pc:sldMkLst>
      </pc:sldChg>
      <pc:sldChg chg="modSp mod">
        <pc:chgData name="Michael Heaney" userId="1836dd8b24ddd450" providerId="LiveId" clId="{76B45BC3-971F-455D-B465-F9EDCBEBF6CB}" dt="2021-04-23T08:25:01.925" v="29" actId="207"/>
        <pc:sldMkLst>
          <pc:docMk/>
          <pc:sldMk cId="1114132771" sldId="466"/>
        </pc:sldMkLst>
        <pc:spChg chg="mod">
          <ac:chgData name="Michael Heaney" userId="1836dd8b24ddd450" providerId="LiveId" clId="{76B45BC3-971F-455D-B465-F9EDCBEBF6CB}" dt="2021-04-23T08:25:01.925" v="29" actId="207"/>
          <ac:spMkLst>
            <pc:docMk/>
            <pc:sldMk cId="1114132771" sldId="466"/>
            <ac:spMk id="2" creationId="{00000000-0000-0000-0000-000000000000}"/>
          </ac:spMkLst>
        </pc:spChg>
      </pc:sldChg>
      <pc:sldChg chg="addSp delSp modSp mod">
        <pc:chgData name="Michael Heaney" userId="1836dd8b24ddd450" providerId="LiveId" clId="{76B45BC3-971F-455D-B465-F9EDCBEBF6CB}" dt="2021-04-23T08:23:46.500" v="22" actId="1076"/>
        <pc:sldMkLst>
          <pc:docMk/>
          <pc:sldMk cId="1204799501" sldId="468"/>
        </pc:sldMkLst>
        <pc:spChg chg="mod">
          <ac:chgData name="Michael Heaney" userId="1836dd8b24ddd450" providerId="LiveId" clId="{76B45BC3-971F-455D-B465-F9EDCBEBF6CB}" dt="2021-04-23T08:23:46.500" v="22" actId="1076"/>
          <ac:spMkLst>
            <pc:docMk/>
            <pc:sldMk cId="1204799501" sldId="468"/>
            <ac:spMk id="4" creationId="{00000000-0000-0000-0000-000000000000}"/>
          </ac:spMkLst>
        </pc:spChg>
        <pc:spChg chg="mod">
          <ac:chgData name="Michael Heaney" userId="1836dd8b24ddd450" providerId="LiveId" clId="{76B45BC3-971F-455D-B465-F9EDCBEBF6CB}" dt="2021-04-23T08:23:14.943" v="19" actId="14100"/>
          <ac:spMkLst>
            <pc:docMk/>
            <pc:sldMk cId="1204799501" sldId="468"/>
            <ac:spMk id="10" creationId="{00000000-0000-0000-0000-000000000000}"/>
          </ac:spMkLst>
        </pc:spChg>
        <pc:cxnChg chg="mod">
          <ac:chgData name="Michael Heaney" userId="1836dd8b24ddd450" providerId="LiveId" clId="{76B45BC3-971F-455D-B465-F9EDCBEBF6CB}" dt="2021-04-23T08:23:14.943" v="19" actId="14100"/>
          <ac:cxnSpMkLst>
            <pc:docMk/>
            <pc:sldMk cId="1204799501" sldId="468"/>
            <ac:cxnSpMk id="13" creationId="{00000000-0000-0000-0000-000000000000}"/>
          </ac:cxnSpMkLst>
        </pc:cxnChg>
        <pc:cxnChg chg="mod">
          <ac:chgData name="Michael Heaney" userId="1836dd8b24ddd450" providerId="LiveId" clId="{76B45BC3-971F-455D-B465-F9EDCBEBF6CB}" dt="2021-04-23T08:23:46.500" v="22" actId="1076"/>
          <ac:cxnSpMkLst>
            <pc:docMk/>
            <pc:sldMk cId="1204799501" sldId="468"/>
            <ac:cxnSpMk id="15" creationId="{00000000-0000-0000-0000-000000000000}"/>
          </ac:cxnSpMkLst>
        </pc:cxnChg>
        <pc:cxnChg chg="mod">
          <ac:chgData name="Michael Heaney" userId="1836dd8b24ddd450" providerId="LiveId" clId="{76B45BC3-971F-455D-B465-F9EDCBEBF6CB}" dt="2021-04-23T08:23:46.500" v="22" actId="1076"/>
          <ac:cxnSpMkLst>
            <pc:docMk/>
            <pc:sldMk cId="1204799501" sldId="468"/>
            <ac:cxnSpMk id="16" creationId="{00000000-0000-0000-0000-000000000000}"/>
          </ac:cxnSpMkLst>
        </pc:cxnChg>
        <pc:cxnChg chg="mod">
          <ac:chgData name="Michael Heaney" userId="1836dd8b24ddd450" providerId="LiveId" clId="{76B45BC3-971F-455D-B465-F9EDCBEBF6CB}" dt="2021-04-23T08:23:46.500" v="22" actId="1076"/>
          <ac:cxnSpMkLst>
            <pc:docMk/>
            <pc:sldMk cId="1204799501" sldId="468"/>
            <ac:cxnSpMk id="17" creationId="{00000000-0000-0000-0000-000000000000}"/>
          </ac:cxnSpMkLst>
        </pc:cxnChg>
        <pc:cxnChg chg="mod">
          <ac:chgData name="Michael Heaney" userId="1836dd8b24ddd450" providerId="LiveId" clId="{76B45BC3-971F-455D-B465-F9EDCBEBF6CB}" dt="2021-04-23T08:23:46.500" v="22" actId="1076"/>
          <ac:cxnSpMkLst>
            <pc:docMk/>
            <pc:sldMk cId="1204799501" sldId="468"/>
            <ac:cxnSpMk id="18" creationId="{00000000-0000-0000-0000-000000000000}"/>
          </ac:cxnSpMkLst>
        </pc:cxnChg>
        <pc:cxnChg chg="add del mod">
          <ac:chgData name="Michael Heaney" userId="1836dd8b24ddd450" providerId="LiveId" clId="{76B45BC3-971F-455D-B465-F9EDCBEBF6CB}" dt="2021-04-23T08:23:07.953" v="18"/>
          <ac:cxnSpMkLst>
            <pc:docMk/>
            <pc:sldMk cId="1204799501" sldId="468"/>
            <ac:cxnSpMk id="23" creationId="{74D43BAA-E297-4CE0-BAB7-56BB8B059DBE}"/>
          </ac:cxnSpMkLst>
        </pc:cxnChg>
      </pc:sldChg>
      <pc:sldChg chg="modSp mod">
        <pc:chgData name="Michael Heaney" userId="1836dd8b24ddd450" providerId="LiveId" clId="{76B45BC3-971F-455D-B465-F9EDCBEBF6CB}" dt="2021-04-23T08:24:27.770" v="27" actId="1076"/>
        <pc:sldMkLst>
          <pc:docMk/>
          <pc:sldMk cId="3186983105" sldId="469"/>
        </pc:sldMkLst>
        <pc:spChg chg="mod">
          <ac:chgData name="Michael Heaney" userId="1836dd8b24ddd450" providerId="LiveId" clId="{76B45BC3-971F-455D-B465-F9EDCBEBF6CB}" dt="2021-04-23T08:24:27.770" v="27" actId="1076"/>
          <ac:spMkLst>
            <pc:docMk/>
            <pc:sldMk cId="3186983105" sldId="469"/>
            <ac:spMk id="10" creationId="{00000000-0000-0000-0000-000000000000}"/>
          </ac:spMkLst>
        </pc:spChg>
        <pc:cxnChg chg="mod">
          <ac:chgData name="Michael Heaney" userId="1836dd8b24ddd450" providerId="LiveId" clId="{76B45BC3-971F-455D-B465-F9EDCBEBF6CB}" dt="2021-04-23T08:24:27.770" v="27" actId="1076"/>
          <ac:cxnSpMkLst>
            <pc:docMk/>
            <pc:sldMk cId="3186983105" sldId="469"/>
            <ac:cxnSpMk id="13" creationId="{00000000-0000-0000-0000-000000000000}"/>
          </ac:cxnSpMkLst>
        </pc:cxnChg>
      </pc:sldChg>
      <pc:sldChg chg="modSp mod">
        <pc:chgData name="Michael Heaney" userId="1836dd8b24ddd450" providerId="LiveId" clId="{76B45BC3-971F-455D-B465-F9EDCBEBF6CB}" dt="2021-04-23T08:24:36.874" v="28" actId="14100"/>
        <pc:sldMkLst>
          <pc:docMk/>
          <pc:sldMk cId="2428005829" sldId="470"/>
        </pc:sldMkLst>
        <pc:spChg chg="mod">
          <ac:chgData name="Michael Heaney" userId="1836dd8b24ddd450" providerId="LiveId" clId="{76B45BC3-971F-455D-B465-F9EDCBEBF6CB}" dt="2021-04-23T08:24:36.874" v="28" actId="14100"/>
          <ac:spMkLst>
            <pc:docMk/>
            <pc:sldMk cId="2428005829" sldId="470"/>
            <ac:spMk id="10" creationId="{00000000-0000-0000-0000-000000000000}"/>
          </ac:spMkLst>
        </pc:spChg>
        <pc:cxnChg chg="mod">
          <ac:chgData name="Michael Heaney" userId="1836dd8b24ddd450" providerId="LiveId" clId="{76B45BC3-971F-455D-B465-F9EDCBEBF6CB}" dt="2021-04-23T08:24:36.874" v="28" actId="14100"/>
          <ac:cxnSpMkLst>
            <pc:docMk/>
            <pc:sldMk cId="2428005829" sldId="470"/>
            <ac:cxnSpMk id="13" creationId="{00000000-0000-0000-0000-000000000000}"/>
          </ac:cxnSpMkLst>
        </pc:cxnChg>
      </pc:sldChg>
      <pc:sldChg chg="modSp mod">
        <pc:chgData name="Michael Heaney" userId="1836dd8b24ddd450" providerId="LiveId" clId="{76B45BC3-971F-455D-B465-F9EDCBEBF6CB}" dt="2021-04-23T08:25:17.610" v="30" actId="207"/>
        <pc:sldMkLst>
          <pc:docMk/>
          <pc:sldMk cId="3035773214" sldId="475"/>
        </pc:sldMkLst>
        <pc:spChg chg="mod">
          <ac:chgData name="Michael Heaney" userId="1836dd8b24ddd450" providerId="LiveId" clId="{76B45BC3-971F-455D-B465-F9EDCBEBF6CB}" dt="2021-04-23T08:25:17.610" v="30" actId="207"/>
          <ac:spMkLst>
            <pc:docMk/>
            <pc:sldMk cId="3035773214" sldId="475"/>
            <ac:spMk id="2" creationId="{00000000-0000-0000-0000-000000000000}"/>
          </ac:spMkLst>
        </pc:spChg>
      </pc:sldChg>
      <pc:sldChg chg="modSp mod">
        <pc:chgData name="Michael Heaney" userId="1836dd8b24ddd450" providerId="LiveId" clId="{76B45BC3-971F-455D-B465-F9EDCBEBF6CB}" dt="2021-04-23T08:21:26.404" v="15" actId="207"/>
        <pc:sldMkLst>
          <pc:docMk/>
          <pc:sldMk cId="4264248153" sldId="487"/>
        </pc:sldMkLst>
        <pc:spChg chg="mod">
          <ac:chgData name="Michael Heaney" userId="1836dd8b24ddd450" providerId="LiveId" clId="{76B45BC3-971F-455D-B465-F9EDCBEBF6CB}" dt="2021-04-23T08:21:26.404" v="15" actId="207"/>
          <ac:spMkLst>
            <pc:docMk/>
            <pc:sldMk cId="4264248153" sldId="487"/>
            <ac:spMk id="2" creationId="{00000000-0000-0000-0000-000000000000}"/>
          </ac:spMkLst>
        </pc:spChg>
      </pc:sldChg>
      <pc:sldChg chg="del">
        <pc:chgData name="Michael Heaney" userId="1836dd8b24ddd450" providerId="LiveId" clId="{76B45BC3-971F-455D-B465-F9EDCBEBF6CB}" dt="2021-04-14T08:13:28.665" v="4" actId="47"/>
        <pc:sldMkLst>
          <pc:docMk/>
          <pc:sldMk cId="2968464407" sldId="489"/>
        </pc:sldMkLst>
      </pc:sldChg>
      <pc:sldChg chg="del">
        <pc:chgData name="Michael Heaney" userId="1836dd8b24ddd450" providerId="LiveId" clId="{76B45BC3-971F-455D-B465-F9EDCBEBF6CB}" dt="2021-04-14T08:13:29.347" v="5" actId="47"/>
        <pc:sldMkLst>
          <pc:docMk/>
          <pc:sldMk cId="4250460036" sldId="490"/>
        </pc:sldMkLst>
      </pc:sldChg>
      <pc:sldChg chg="del">
        <pc:chgData name="Michael Heaney" userId="1836dd8b24ddd450" providerId="LiveId" clId="{76B45BC3-971F-455D-B465-F9EDCBEBF6CB}" dt="2021-04-14T08:13:31.766" v="8" actId="47"/>
        <pc:sldMkLst>
          <pc:docMk/>
          <pc:sldMk cId="1604228081" sldId="491"/>
        </pc:sldMkLst>
      </pc:sldChg>
      <pc:sldChg chg="del">
        <pc:chgData name="Michael Heaney" userId="1836dd8b24ddd450" providerId="LiveId" clId="{76B45BC3-971F-455D-B465-F9EDCBEBF6CB}" dt="2021-04-14T08:13:32.457" v="9" actId="47"/>
        <pc:sldMkLst>
          <pc:docMk/>
          <pc:sldMk cId="3435465803" sldId="492"/>
        </pc:sldMkLst>
      </pc:sldChg>
      <pc:sldChg chg="del">
        <pc:chgData name="Michael Heaney" userId="1836dd8b24ddd450" providerId="LiveId" clId="{76B45BC3-971F-455D-B465-F9EDCBEBF6CB}" dt="2021-04-14T08:13:33.096" v="10" actId="47"/>
        <pc:sldMkLst>
          <pc:docMk/>
          <pc:sldMk cId="2998802219" sldId="493"/>
        </pc:sldMkLst>
      </pc:sldChg>
      <pc:sldChg chg="del">
        <pc:chgData name="Michael Heaney" userId="1836dd8b24ddd450" providerId="LiveId" clId="{76B45BC3-971F-455D-B465-F9EDCBEBF6CB}" dt="2021-04-14T08:13:33.754" v="11" actId="47"/>
        <pc:sldMkLst>
          <pc:docMk/>
          <pc:sldMk cId="2163118736" sldId="494"/>
        </pc:sldMkLst>
      </pc:sldChg>
      <pc:sldChg chg="del">
        <pc:chgData name="Michael Heaney" userId="1836dd8b24ddd450" providerId="LiveId" clId="{76B45BC3-971F-455D-B465-F9EDCBEBF6CB}" dt="2021-04-14T08:13:34.908" v="12" actId="47"/>
        <pc:sldMkLst>
          <pc:docMk/>
          <pc:sldMk cId="4070244834" sldId="495"/>
        </pc:sldMkLst>
      </pc:sldChg>
      <pc:sldChg chg="del">
        <pc:chgData name="Michael Heaney" userId="1836dd8b24ddd450" providerId="LiveId" clId="{76B45BC3-971F-455D-B465-F9EDCBEBF6CB}" dt="2021-04-14T08:13:30.482" v="6" actId="47"/>
        <pc:sldMkLst>
          <pc:docMk/>
          <pc:sldMk cId="1966782056" sldId="500"/>
        </pc:sldMkLst>
      </pc:sldChg>
      <pc:sldChg chg="del">
        <pc:chgData name="Michael Heaney" userId="1836dd8b24ddd450" providerId="LiveId" clId="{76B45BC3-971F-455D-B465-F9EDCBEBF6CB}" dt="2021-04-14T08:13:31.155" v="7" actId="47"/>
        <pc:sldMkLst>
          <pc:docMk/>
          <pc:sldMk cId="3180433980" sldId="502"/>
        </pc:sldMkLst>
      </pc:sldChg>
      <pc:sldMasterChg chg="setBg modSldLayout">
        <pc:chgData name="Michael Heaney" userId="1836dd8b24ddd450" providerId="LiveId" clId="{76B45BC3-971F-455D-B465-F9EDCBEBF6CB}" dt="2021-04-23T08:21:06.805" v="14"/>
        <pc:sldMasterMkLst>
          <pc:docMk/>
          <pc:sldMasterMk cId="0" sldId="2147483660"/>
        </pc:sldMasterMkLst>
        <pc:sldLayoutChg chg="setBg">
          <pc:chgData name="Michael Heaney" userId="1836dd8b24ddd450" providerId="LiveId" clId="{76B45BC3-971F-455D-B465-F9EDCBEBF6CB}" dt="2021-04-23T08:21:06.805" v="14"/>
          <pc:sldLayoutMkLst>
            <pc:docMk/>
            <pc:sldMasterMk cId="0" sldId="2147483660"/>
            <pc:sldLayoutMk cId="0" sldId="2147483661"/>
          </pc:sldLayoutMkLst>
        </pc:sldLayoutChg>
        <pc:sldLayoutChg chg="setBg">
          <pc:chgData name="Michael Heaney" userId="1836dd8b24ddd450" providerId="LiveId" clId="{76B45BC3-971F-455D-B465-F9EDCBEBF6CB}" dt="2021-04-23T08:21:06.805" v="14"/>
          <pc:sldLayoutMkLst>
            <pc:docMk/>
            <pc:sldMasterMk cId="0" sldId="2147483660"/>
            <pc:sldLayoutMk cId="0" sldId="2147483662"/>
          </pc:sldLayoutMkLst>
        </pc:sldLayoutChg>
        <pc:sldLayoutChg chg="setBg">
          <pc:chgData name="Michael Heaney" userId="1836dd8b24ddd450" providerId="LiveId" clId="{76B45BC3-971F-455D-B465-F9EDCBEBF6CB}" dt="2021-04-23T08:21:06.805" v="14"/>
          <pc:sldLayoutMkLst>
            <pc:docMk/>
            <pc:sldMasterMk cId="0" sldId="2147483660"/>
            <pc:sldLayoutMk cId="0" sldId="2147483663"/>
          </pc:sldLayoutMkLst>
        </pc:sldLayoutChg>
        <pc:sldLayoutChg chg="setBg">
          <pc:chgData name="Michael Heaney" userId="1836dd8b24ddd450" providerId="LiveId" clId="{76B45BC3-971F-455D-B465-F9EDCBEBF6CB}" dt="2021-04-23T08:21:06.805" v="14"/>
          <pc:sldLayoutMkLst>
            <pc:docMk/>
            <pc:sldMasterMk cId="0" sldId="2147483660"/>
            <pc:sldLayoutMk cId="0" sldId="2147483664"/>
          </pc:sldLayoutMkLst>
        </pc:sldLayoutChg>
        <pc:sldLayoutChg chg="setBg">
          <pc:chgData name="Michael Heaney" userId="1836dd8b24ddd450" providerId="LiveId" clId="{76B45BC3-971F-455D-B465-F9EDCBEBF6CB}" dt="2021-04-23T08:21:06.805" v="14"/>
          <pc:sldLayoutMkLst>
            <pc:docMk/>
            <pc:sldMasterMk cId="0" sldId="2147483660"/>
            <pc:sldLayoutMk cId="0" sldId="2147483665"/>
          </pc:sldLayoutMkLst>
        </pc:sldLayoutChg>
        <pc:sldLayoutChg chg="setBg">
          <pc:chgData name="Michael Heaney" userId="1836dd8b24ddd450" providerId="LiveId" clId="{76B45BC3-971F-455D-B465-F9EDCBEBF6CB}" dt="2021-04-23T08:21:06.805" v="14"/>
          <pc:sldLayoutMkLst>
            <pc:docMk/>
            <pc:sldMasterMk cId="0" sldId="2147483660"/>
            <pc:sldLayoutMk cId="0" sldId="2147483666"/>
          </pc:sldLayoutMkLst>
        </pc:sldLayoutChg>
        <pc:sldLayoutChg chg="setBg">
          <pc:chgData name="Michael Heaney" userId="1836dd8b24ddd450" providerId="LiveId" clId="{76B45BC3-971F-455D-B465-F9EDCBEBF6CB}" dt="2021-04-23T08:21:06.805" v="14"/>
          <pc:sldLayoutMkLst>
            <pc:docMk/>
            <pc:sldMasterMk cId="0" sldId="2147483660"/>
            <pc:sldLayoutMk cId="0" sldId="2147483667"/>
          </pc:sldLayoutMkLst>
        </pc:sldLayoutChg>
        <pc:sldLayoutChg chg="setBg">
          <pc:chgData name="Michael Heaney" userId="1836dd8b24ddd450" providerId="LiveId" clId="{76B45BC3-971F-455D-B465-F9EDCBEBF6CB}" dt="2021-04-23T08:21:06.805" v="14"/>
          <pc:sldLayoutMkLst>
            <pc:docMk/>
            <pc:sldMasterMk cId="0" sldId="2147483660"/>
            <pc:sldLayoutMk cId="0" sldId="2147483668"/>
          </pc:sldLayoutMkLst>
        </pc:sldLayoutChg>
        <pc:sldLayoutChg chg="setBg">
          <pc:chgData name="Michael Heaney" userId="1836dd8b24ddd450" providerId="LiveId" clId="{76B45BC3-971F-455D-B465-F9EDCBEBF6CB}" dt="2021-04-23T08:21:06.805" v="14"/>
          <pc:sldLayoutMkLst>
            <pc:docMk/>
            <pc:sldMasterMk cId="0" sldId="2147483660"/>
            <pc:sldLayoutMk cId="0" sldId="2147483669"/>
          </pc:sldLayoutMkLst>
        </pc:sldLayoutChg>
        <pc:sldLayoutChg chg="setBg">
          <pc:chgData name="Michael Heaney" userId="1836dd8b24ddd450" providerId="LiveId" clId="{76B45BC3-971F-455D-B465-F9EDCBEBF6CB}" dt="2021-04-23T08:21:06.805" v="14"/>
          <pc:sldLayoutMkLst>
            <pc:docMk/>
            <pc:sldMasterMk cId="0" sldId="2147483660"/>
            <pc:sldLayoutMk cId="0" sldId="2147483670"/>
          </pc:sldLayoutMkLst>
        </pc:sldLayoutChg>
        <pc:sldLayoutChg chg="setBg">
          <pc:chgData name="Michael Heaney" userId="1836dd8b24ddd450" providerId="LiveId" clId="{76B45BC3-971F-455D-B465-F9EDCBEBF6CB}" dt="2021-04-23T08:21:06.805" v="14"/>
          <pc:sldLayoutMkLst>
            <pc:docMk/>
            <pc:sldMasterMk cId="0" sldId="2147483660"/>
            <pc:sldLayoutMk cId="0" sldId="2147483671"/>
          </pc:sldLayoutMkLst>
        </pc:sldLayoutChg>
      </pc:sldMasterChg>
    </pc:docChg>
  </pc:docChgLst>
  <pc:docChgLst>
    <pc:chgData name="Michael Heaney" userId="1836dd8b24ddd450" providerId="LiveId" clId="{1AC47C51-64D7-4A79-80CD-A3F13913E8A4}"/>
    <pc:docChg chg="modSld">
      <pc:chgData name="Michael Heaney" userId="1836dd8b24ddd450" providerId="LiveId" clId="{1AC47C51-64D7-4A79-80CD-A3F13913E8A4}" dt="2023-06-13T05:19:07.137" v="11" actId="255"/>
      <pc:docMkLst>
        <pc:docMk/>
      </pc:docMkLst>
      <pc:sldChg chg="modSp mod">
        <pc:chgData name="Michael Heaney" userId="1836dd8b24ddd450" providerId="LiveId" clId="{1AC47C51-64D7-4A79-80CD-A3F13913E8A4}" dt="2023-06-12T03:33:57.019" v="8" actId="20577"/>
        <pc:sldMkLst>
          <pc:docMk/>
          <pc:sldMk cId="0" sldId="256"/>
        </pc:sldMkLst>
        <pc:spChg chg="mod">
          <ac:chgData name="Michael Heaney" userId="1836dd8b24ddd450" providerId="LiveId" clId="{1AC47C51-64D7-4A79-80CD-A3F13913E8A4}" dt="2023-06-12T03:33:57.019" v="8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Michael Heaney" userId="1836dd8b24ddd450" providerId="LiveId" clId="{1AC47C51-64D7-4A79-80CD-A3F13913E8A4}" dt="2023-06-13T05:18:47.267" v="9" actId="255"/>
        <pc:sldMkLst>
          <pc:docMk/>
          <pc:sldMk cId="211232510" sldId="459"/>
        </pc:sldMkLst>
        <pc:spChg chg="mod">
          <ac:chgData name="Michael Heaney" userId="1836dd8b24ddd450" providerId="LiveId" clId="{1AC47C51-64D7-4A79-80CD-A3F13913E8A4}" dt="2023-06-13T05:18:47.267" v="9" actId="255"/>
          <ac:spMkLst>
            <pc:docMk/>
            <pc:sldMk cId="211232510" sldId="459"/>
            <ac:spMk id="3" creationId="{00000000-0000-0000-0000-000000000000}"/>
          </ac:spMkLst>
        </pc:spChg>
      </pc:sldChg>
      <pc:sldChg chg="modSp mod">
        <pc:chgData name="Michael Heaney" userId="1836dd8b24ddd450" providerId="LiveId" clId="{1AC47C51-64D7-4A79-80CD-A3F13913E8A4}" dt="2023-06-13T05:18:57.447" v="10" actId="255"/>
        <pc:sldMkLst>
          <pc:docMk/>
          <pc:sldMk cId="4262050678" sldId="460"/>
        </pc:sldMkLst>
        <pc:spChg chg="mod">
          <ac:chgData name="Michael Heaney" userId="1836dd8b24ddd450" providerId="LiveId" clId="{1AC47C51-64D7-4A79-80CD-A3F13913E8A4}" dt="2023-06-13T05:18:57.447" v="10" actId="255"/>
          <ac:spMkLst>
            <pc:docMk/>
            <pc:sldMk cId="4262050678" sldId="460"/>
            <ac:spMk id="3" creationId="{00000000-0000-0000-0000-000000000000}"/>
          </ac:spMkLst>
        </pc:spChg>
      </pc:sldChg>
      <pc:sldChg chg="modSp mod">
        <pc:chgData name="Michael Heaney" userId="1836dd8b24ddd450" providerId="LiveId" clId="{1AC47C51-64D7-4A79-80CD-A3F13913E8A4}" dt="2023-06-13T05:19:07.137" v="11" actId="255"/>
        <pc:sldMkLst>
          <pc:docMk/>
          <pc:sldMk cId="2775699608" sldId="461"/>
        </pc:sldMkLst>
        <pc:spChg chg="mod">
          <ac:chgData name="Michael Heaney" userId="1836dd8b24ddd450" providerId="LiveId" clId="{1AC47C51-64D7-4A79-80CD-A3F13913E8A4}" dt="2023-06-13T05:19:07.137" v="11" actId="255"/>
          <ac:spMkLst>
            <pc:docMk/>
            <pc:sldMk cId="2775699608" sldId="46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E6687-0ADD-4AC0-AB1F-340C1D92183E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60873-7B9C-4C17-BCC2-1C7A5455B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37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0873-7B9C-4C17-BCC2-1C7A5455B2D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95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9B6DAD-8B64-4D13-A428-871DA4F87803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9B6DAD-8B64-4D13-A428-871DA4F87803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9B6DAD-8B64-4D13-A428-871DA4F87803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763000" cy="3657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Michael T. Heaney</a:t>
            </a:r>
          </a:p>
          <a:p>
            <a:r>
              <a:rPr lang="en-US" dirty="0">
                <a:solidFill>
                  <a:srgbClr val="002060"/>
                </a:solidFill>
              </a:rPr>
              <a:t>University of </a:t>
            </a:r>
            <a:r>
              <a:rPr lang="en-US" dirty="0" err="1">
                <a:solidFill>
                  <a:srgbClr val="002060"/>
                </a:solidFill>
              </a:rPr>
              <a:t>GlasgoW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sz="1400" b="0">
                <a:solidFill>
                  <a:srgbClr val="002060"/>
                </a:solidFill>
              </a:rPr>
              <a:t>June 13, 2023</a:t>
            </a:r>
            <a:endParaRPr lang="en-US" sz="1400" b="0" dirty="0">
              <a:solidFill>
                <a:srgbClr val="002060"/>
              </a:solidFill>
            </a:endParaRPr>
          </a:p>
          <a:p>
            <a:endParaRPr lang="en-US" sz="1400" b="0" dirty="0">
              <a:solidFill>
                <a:srgbClr val="002060"/>
              </a:solidFill>
            </a:endParaRPr>
          </a:p>
          <a:p>
            <a:r>
              <a:rPr lang="en-US" sz="1400" b="0" dirty="0">
                <a:solidFill>
                  <a:srgbClr val="002060"/>
                </a:solidFill>
              </a:rPr>
              <a:t>Lecture 04</a:t>
            </a:r>
          </a:p>
          <a:p>
            <a:endParaRPr lang="en-US" sz="1400" b="0" dirty="0">
              <a:solidFill>
                <a:srgbClr val="002060"/>
              </a:solidFill>
            </a:endParaRPr>
          </a:p>
          <a:p>
            <a:endParaRPr lang="en-US" sz="1200" b="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636"/>
            <a:ext cx="9144000" cy="1828800"/>
          </a:xfrm>
        </p:spPr>
        <p:txBody>
          <a:bodyPr>
            <a:normAutofit/>
          </a:bodyPr>
          <a:lstStyle/>
          <a:p>
            <a:r>
              <a:rPr lang="en-US" sz="4800" b="1" dirty="0"/>
              <a:t>Network Analysis</a:t>
            </a:r>
            <a:br>
              <a:rPr lang="en-US" dirty="0"/>
            </a:br>
            <a:r>
              <a:rPr lang="en-US" sz="3100" b="1" dirty="0"/>
              <a:t>Statistical Analysis of Social Network Data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Triads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triad is any set of three nodes.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Four possible structures in an undirected graph.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Sixteen possible unique structures in a directed graph.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Triads have a special place in network theory because some of the earliest network analysis (Georg Simmel, “The Triad”)</a:t>
            </a:r>
          </a:p>
        </p:txBody>
      </p:sp>
      <p:sp>
        <p:nvSpPr>
          <p:cNvPr id="4" name="Oval 3"/>
          <p:cNvSpPr/>
          <p:nvPr/>
        </p:nvSpPr>
        <p:spPr>
          <a:xfrm>
            <a:off x="685800" y="2209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1000" y="2743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90600" y="2743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2209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24200" y="2209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00200" y="2743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09800" y="2743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9000" y="2743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19400" y="2743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76800" y="2743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191000" y="2743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495800" y="2209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8" idx="3"/>
            <a:endCxn id="10" idx="0"/>
          </p:cNvCxnSpPr>
          <p:nvPr/>
        </p:nvCxnSpPr>
        <p:spPr>
          <a:xfrm rot="5400000">
            <a:off x="1676401" y="2546163"/>
            <a:ext cx="273237" cy="1208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3"/>
          </p:cNvCxnSpPr>
          <p:nvPr/>
        </p:nvCxnSpPr>
        <p:spPr>
          <a:xfrm rot="5400000">
            <a:off x="2971801" y="2546163"/>
            <a:ext cx="273237" cy="1208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5"/>
          </p:cNvCxnSpPr>
          <p:nvPr/>
        </p:nvCxnSpPr>
        <p:spPr>
          <a:xfrm rot="16200000" flipH="1">
            <a:off x="3308163" y="2546162"/>
            <a:ext cx="273237" cy="1208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6" idx="3"/>
          </p:cNvCxnSpPr>
          <p:nvPr/>
        </p:nvCxnSpPr>
        <p:spPr>
          <a:xfrm rot="5400000">
            <a:off x="4305301" y="2508063"/>
            <a:ext cx="273237" cy="1970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6" idx="5"/>
            <a:endCxn id="14" idx="1"/>
          </p:cNvCxnSpPr>
          <p:nvPr/>
        </p:nvCxnSpPr>
        <p:spPr>
          <a:xfrm rot="16200000" flipH="1">
            <a:off x="4679763" y="2546163"/>
            <a:ext cx="317874" cy="1654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5" idx="6"/>
            <a:endCxn id="14" idx="2"/>
          </p:cNvCxnSpPr>
          <p:nvPr/>
        </p:nvCxnSpPr>
        <p:spPr>
          <a:xfrm>
            <a:off x="4495800" y="2895600"/>
            <a:ext cx="381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180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Transitivity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Transitivity is a property of triads.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 triad is transitive if </a:t>
            </a:r>
            <a:r>
              <a:rPr lang="en-US" dirty="0" err="1"/>
              <a:t>i</a:t>
            </a:r>
            <a:r>
              <a:rPr lang="en-US" dirty="0" err="1">
                <a:sym typeface="Wingdings" pitchFamily="2" charset="2"/>
              </a:rPr>
              <a:t>j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dirty="0" err="1">
                <a:sym typeface="Wingdings" pitchFamily="2" charset="2"/>
              </a:rPr>
              <a:t>jk</a:t>
            </a:r>
            <a:r>
              <a:rPr lang="en-US" dirty="0">
                <a:sym typeface="Wingdings" pitchFamily="2" charset="2"/>
              </a:rPr>
              <a:t> implies </a:t>
            </a:r>
            <a:r>
              <a:rPr lang="en-US" dirty="0" err="1">
                <a:sym typeface="Wingdings" pitchFamily="2" charset="2"/>
              </a:rPr>
              <a:t>ik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If Greta &amp; Carlos are friends and Carlos &amp; Jana are friends, then Greta &amp; Jana are friends.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The percentage of transitive triads in a network is a property of interest.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70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Symmetry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the upper triangle of a network is identical to the lower triangle, then the network is symmetric.</a:t>
            </a:r>
          </a:p>
          <a:p>
            <a:endParaRPr lang="en-US" dirty="0"/>
          </a:p>
          <a:p>
            <a:r>
              <a:rPr lang="en-US" dirty="0"/>
              <a:t>Any undirected network is symmetric.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directed network may be symmetric, but it is not necessarily so. </a:t>
            </a:r>
          </a:p>
          <a:p>
            <a:endParaRPr lang="en-US" dirty="0"/>
          </a:p>
          <a:p>
            <a:r>
              <a:rPr lang="en-US" dirty="0"/>
              <a:t>If a network is not symmetric, it is possible to force it to be so.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0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Dyad and Triad Census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9356" y="1524000"/>
            <a:ext cx="8503920" cy="4572000"/>
          </a:xfrm>
        </p:spPr>
        <p:txBody>
          <a:bodyPr/>
          <a:lstStyle/>
          <a:p>
            <a:r>
              <a:rPr lang="en-US" dirty="0"/>
              <a:t>Graph-level measures </a:t>
            </a:r>
          </a:p>
        </p:txBody>
      </p:sp>
    </p:spTree>
    <p:extLst>
      <p:ext uri="{BB962C8B-B14F-4D97-AF65-F5344CB8AC3E}">
        <p14:creationId xmlns:p14="http://schemas.microsoft.com/office/powerpoint/2010/main" val="583261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Cliques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clique is a </a:t>
            </a:r>
            <a:r>
              <a:rPr lang="en-US" dirty="0" err="1"/>
              <a:t>subgraph</a:t>
            </a:r>
            <a:r>
              <a:rPr lang="en-US" dirty="0"/>
              <a:t> in which all the nodes in a set are linked to one another.</a:t>
            </a:r>
          </a:p>
        </p:txBody>
      </p:sp>
    </p:spTree>
    <p:extLst>
      <p:ext uri="{BB962C8B-B14F-4D97-AF65-F5344CB8AC3E}">
        <p14:creationId xmlns:p14="http://schemas.microsoft.com/office/powerpoint/2010/main" val="3039829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Can we find the cliques?</a:t>
            </a:r>
          </a:p>
        </p:txBody>
      </p:sp>
      <p:sp>
        <p:nvSpPr>
          <p:cNvPr id="63491" name="Oval 4"/>
          <p:cNvSpPr>
            <a:spLocks noChangeArrowheads="1"/>
          </p:cNvSpPr>
          <p:nvPr/>
        </p:nvSpPr>
        <p:spPr bwMode="auto">
          <a:xfrm>
            <a:off x="3124200" y="2667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3492" name="Oval 5"/>
          <p:cNvSpPr>
            <a:spLocks noChangeArrowheads="1"/>
          </p:cNvSpPr>
          <p:nvPr/>
        </p:nvSpPr>
        <p:spPr bwMode="auto">
          <a:xfrm>
            <a:off x="36576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Oval 6"/>
          <p:cNvSpPr>
            <a:spLocks noChangeArrowheads="1"/>
          </p:cNvSpPr>
          <p:nvPr/>
        </p:nvSpPr>
        <p:spPr bwMode="auto">
          <a:xfrm>
            <a:off x="68580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Oval 7"/>
          <p:cNvSpPr>
            <a:spLocks noChangeArrowheads="1"/>
          </p:cNvSpPr>
          <p:nvPr/>
        </p:nvSpPr>
        <p:spPr bwMode="auto">
          <a:xfrm>
            <a:off x="3429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Oval 8"/>
          <p:cNvSpPr>
            <a:spLocks noChangeArrowheads="1"/>
          </p:cNvSpPr>
          <p:nvPr/>
        </p:nvSpPr>
        <p:spPr bwMode="auto">
          <a:xfrm>
            <a:off x="48006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Oval 9"/>
          <p:cNvSpPr>
            <a:spLocks noChangeArrowheads="1"/>
          </p:cNvSpPr>
          <p:nvPr/>
        </p:nvSpPr>
        <p:spPr bwMode="auto">
          <a:xfrm>
            <a:off x="46482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10"/>
          <p:cNvSpPr>
            <a:spLocks noChangeArrowheads="1"/>
          </p:cNvSpPr>
          <p:nvPr/>
        </p:nvSpPr>
        <p:spPr bwMode="auto">
          <a:xfrm>
            <a:off x="4800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Oval 11"/>
          <p:cNvSpPr>
            <a:spLocks noChangeArrowheads="1"/>
          </p:cNvSpPr>
          <p:nvPr/>
        </p:nvSpPr>
        <p:spPr bwMode="auto">
          <a:xfrm>
            <a:off x="57150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Oval 12"/>
          <p:cNvSpPr>
            <a:spLocks noChangeArrowheads="1"/>
          </p:cNvSpPr>
          <p:nvPr/>
        </p:nvSpPr>
        <p:spPr bwMode="auto">
          <a:xfrm>
            <a:off x="30480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Oval 13"/>
          <p:cNvSpPr>
            <a:spLocks noChangeArrowheads="1"/>
          </p:cNvSpPr>
          <p:nvPr/>
        </p:nvSpPr>
        <p:spPr bwMode="auto">
          <a:xfrm>
            <a:off x="42672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Oval 14"/>
          <p:cNvSpPr>
            <a:spLocks noChangeArrowheads="1"/>
          </p:cNvSpPr>
          <p:nvPr/>
        </p:nvSpPr>
        <p:spPr bwMode="auto">
          <a:xfrm>
            <a:off x="47244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2" name="Oval 15"/>
          <p:cNvSpPr>
            <a:spLocks noChangeArrowheads="1"/>
          </p:cNvSpPr>
          <p:nvPr/>
        </p:nvSpPr>
        <p:spPr bwMode="auto">
          <a:xfrm>
            <a:off x="5638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3" name="Oval 16"/>
          <p:cNvSpPr>
            <a:spLocks noChangeArrowheads="1"/>
          </p:cNvSpPr>
          <p:nvPr/>
        </p:nvSpPr>
        <p:spPr bwMode="auto">
          <a:xfrm>
            <a:off x="20574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4" name="Oval 17"/>
          <p:cNvSpPr>
            <a:spLocks noChangeArrowheads="1"/>
          </p:cNvSpPr>
          <p:nvPr/>
        </p:nvSpPr>
        <p:spPr bwMode="auto">
          <a:xfrm>
            <a:off x="2133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Oval 18"/>
          <p:cNvSpPr>
            <a:spLocks noChangeArrowheads="1"/>
          </p:cNvSpPr>
          <p:nvPr/>
        </p:nvSpPr>
        <p:spPr bwMode="auto">
          <a:xfrm>
            <a:off x="4876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6" name="Oval 19"/>
          <p:cNvSpPr>
            <a:spLocks noChangeArrowheads="1"/>
          </p:cNvSpPr>
          <p:nvPr/>
        </p:nvSpPr>
        <p:spPr bwMode="auto">
          <a:xfrm>
            <a:off x="55626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7" name="Oval 20"/>
          <p:cNvSpPr>
            <a:spLocks noChangeArrowheads="1"/>
          </p:cNvSpPr>
          <p:nvPr/>
        </p:nvSpPr>
        <p:spPr bwMode="auto">
          <a:xfrm>
            <a:off x="4800600" y="548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8" name="Oval 21"/>
          <p:cNvSpPr>
            <a:spLocks noChangeArrowheads="1"/>
          </p:cNvSpPr>
          <p:nvPr/>
        </p:nvSpPr>
        <p:spPr bwMode="auto">
          <a:xfrm>
            <a:off x="17526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9" name="Oval 22"/>
          <p:cNvSpPr>
            <a:spLocks noChangeArrowheads="1"/>
          </p:cNvSpPr>
          <p:nvPr/>
        </p:nvSpPr>
        <p:spPr bwMode="auto">
          <a:xfrm>
            <a:off x="74676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0" name="Oval 23"/>
          <p:cNvSpPr>
            <a:spLocks noChangeArrowheads="1"/>
          </p:cNvSpPr>
          <p:nvPr/>
        </p:nvSpPr>
        <p:spPr bwMode="auto">
          <a:xfrm>
            <a:off x="40386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1" name="Oval 24"/>
          <p:cNvSpPr>
            <a:spLocks noChangeArrowheads="1"/>
          </p:cNvSpPr>
          <p:nvPr/>
        </p:nvSpPr>
        <p:spPr bwMode="auto">
          <a:xfrm>
            <a:off x="62484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2" name="Oval 25"/>
          <p:cNvSpPr>
            <a:spLocks noChangeArrowheads="1"/>
          </p:cNvSpPr>
          <p:nvPr/>
        </p:nvSpPr>
        <p:spPr bwMode="auto">
          <a:xfrm>
            <a:off x="19812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3" name="Oval 26"/>
          <p:cNvSpPr>
            <a:spLocks noChangeArrowheads="1"/>
          </p:cNvSpPr>
          <p:nvPr/>
        </p:nvSpPr>
        <p:spPr bwMode="auto">
          <a:xfrm>
            <a:off x="46482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4" name="Oval 27"/>
          <p:cNvSpPr>
            <a:spLocks noChangeArrowheads="1"/>
          </p:cNvSpPr>
          <p:nvPr/>
        </p:nvSpPr>
        <p:spPr bwMode="auto">
          <a:xfrm>
            <a:off x="63246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5" name="Oval 28"/>
          <p:cNvSpPr>
            <a:spLocks noChangeArrowheads="1"/>
          </p:cNvSpPr>
          <p:nvPr/>
        </p:nvSpPr>
        <p:spPr bwMode="auto">
          <a:xfrm>
            <a:off x="33528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6" name="Oval 29"/>
          <p:cNvSpPr>
            <a:spLocks noChangeArrowheads="1"/>
          </p:cNvSpPr>
          <p:nvPr/>
        </p:nvSpPr>
        <p:spPr bwMode="auto">
          <a:xfrm>
            <a:off x="41148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7" name="Oval 30"/>
          <p:cNvSpPr>
            <a:spLocks noChangeArrowheads="1"/>
          </p:cNvSpPr>
          <p:nvPr/>
        </p:nvSpPr>
        <p:spPr bwMode="auto">
          <a:xfrm>
            <a:off x="3200400" y="601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8" name="Oval 31"/>
          <p:cNvSpPr>
            <a:spLocks noChangeArrowheads="1"/>
          </p:cNvSpPr>
          <p:nvPr/>
        </p:nvSpPr>
        <p:spPr bwMode="auto">
          <a:xfrm>
            <a:off x="25146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9" name="Oval 32"/>
          <p:cNvSpPr>
            <a:spLocks noChangeArrowheads="1"/>
          </p:cNvSpPr>
          <p:nvPr/>
        </p:nvSpPr>
        <p:spPr bwMode="auto">
          <a:xfrm>
            <a:off x="73152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20" name="Oval 33"/>
          <p:cNvSpPr>
            <a:spLocks noChangeArrowheads="1"/>
          </p:cNvSpPr>
          <p:nvPr/>
        </p:nvSpPr>
        <p:spPr bwMode="auto">
          <a:xfrm>
            <a:off x="64008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21" name="Line 34"/>
          <p:cNvSpPr>
            <a:spLocks noChangeShapeType="1"/>
          </p:cNvSpPr>
          <p:nvPr/>
        </p:nvSpPr>
        <p:spPr bwMode="auto">
          <a:xfrm>
            <a:off x="3505200" y="5181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2" name="Line 35"/>
          <p:cNvSpPr>
            <a:spLocks noChangeShapeType="1"/>
          </p:cNvSpPr>
          <p:nvPr/>
        </p:nvSpPr>
        <p:spPr bwMode="auto">
          <a:xfrm>
            <a:off x="4343400" y="54864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3" name="Line 36"/>
          <p:cNvSpPr>
            <a:spLocks noChangeShapeType="1"/>
          </p:cNvSpPr>
          <p:nvPr/>
        </p:nvSpPr>
        <p:spPr bwMode="auto">
          <a:xfrm flipV="1">
            <a:off x="5029200" y="5257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4" name="Line 38"/>
          <p:cNvSpPr>
            <a:spLocks noChangeShapeType="1"/>
          </p:cNvSpPr>
          <p:nvPr/>
        </p:nvSpPr>
        <p:spPr bwMode="auto">
          <a:xfrm flipV="1">
            <a:off x="6400800" y="4038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5" name="Line 39"/>
          <p:cNvSpPr>
            <a:spLocks noChangeShapeType="1"/>
          </p:cNvSpPr>
          <p:nvPr/>
        </p:nvSpPr>
        <p:spPr bwMode="auto">
          <a:xfrm>
            <a:off x="3200400" y="4800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6" name="Line 43"/>
          <p:cNvSpPr>
            <a:spLocks noChangeShapeType="1"/>
          </p:cNvSpPr>
          <p:nvPr/>
        </p:nvSpPr>
        <p:spPr bwMode="auto">
          <a:xfrm flipV="1">
            <a:off x="4419600" y="3657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7" name="Line 44"/>
          <p:cNvSpPr>
            <a:spLocks noChangeShapeType="1"/>
          </p:cNvSpPr>
          <p:nvPr/>
        </p:nvSpPr>
        <p:spPr bwMode="auto">
          <a:xfrm>
            <a:off x="49530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8" name="Line 45"/>
          <p:cNvSpPr>
            <a:spLocks noChangeShapeType="1"/>
          </p:cNvSpPr>
          <p:nvPr/>
        </p:nvSpPr>
        <p:spPr bwMode="auto">
          <a:xfrm flipV="1">
            <a:off x="5105400" y="38862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9" name="Line 46"/>
          <p:cNvSpPr>
            <a:spLocks noChangeShapeType="1"/>
          </p:cNvSpPr>
          <p:nvPr/>
        </p:nvSpPr>
        <p:spPr bwMode="auto">
          <a:xfrm>
            <a:off x="50292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0" name="Line 47"/>
          <p:cNvSpPr>
            <a:spLocks noChangeShapeType="1"/>
          </p:cNvSpPr>
          <p:nvPr/>
        </p:nvSpPr>
        <p:spPr bwMode="auto">
          <a:xfrm>
            <a:off x="4876800" y="48768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1" name="Line 48"/>
          <p:cNvSpPr>
            <a:spLocks noChangeShapeType="1"/>
          </p:cNvSpPr>
          <p:nvPr/>
        </p:nvSpPr>
        <p:spPr bwMode="auto">
          <a:xfrm>
            <a:off x="4267200" y="4572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2" name="Line 50"/>
          <p:cNvSpPr>
            <a:spLocks noChangeShapeType="1"/>
          </p:cNvSpPr>
          <p:nvPr/>
        </p:nvSpPr>
        <p:spPr bwMode="auto">
          <a:xfrm>
            <a:off x="22098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3" name="Line 53"/>
          <p:cNvSpPr>
            <a:spLocks noChangeShapeType="1"/>
          </p:cNvSpPr>
          <p:nvPr/>
        </p:nvSpPr>
        <p:spPr bwMode="auto">
          <a:xfrm>
            <a:off x="2667000" y="5943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4" name="Line 54"/>
          <p:cNvSpPr>
            <a:spLocks noChangeShapeType="1"/>
          </p:cNvSpPr>
          <p:nvPr/>
        </p:nvSpPr>
        <p:spPr bwMode="auto">
          <a:xfrm>
            <a:off x="2743200" y="58674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63535" name="Straight Connector 54"/>
          <p:cNvCxnSpPr>
            <a:cxnSpLocks noChangeShapeType="1"/>
            <a:stCxn id="63510" idx="1"/>
            <a:endCxn id="63492" idx="5"/>
          </p:cNvCxnSpPr>
          <p:nvPr/>
        </p:nvCxnSpPr>
        <p:spPr bwMode="auto">
          <a:xfrm rot="16200000" flipV="1">
            <a:off x="3776663" y="4157663"/>
            <a:ext cx="371475" cy="219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536" name="Straight Connector 59"/>
          <p:cNvCxnSpPr>
            <a:cxnSpLocks noChangeShapeType="1"/>
            <a:stCxn id="63492" idx="5"/>
            <a:endCxn id="63500" idx="2"/>
          </p:cNvCxnSpPr>
          <p:nvPr/>
        </p:nvCxnSpPr>
        <p:spPr bwMode="auto">
          <a:xfrm rot="5400000" flipH="1" flipV="1">
            <a:off x="4057650" y="3871913"/>
            <a:ext cx="4763" cy="4143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537" name="Straight Connector 61"/>
          <p:cNvCxnSpPr>
            <a:cxnSpLocks noChangeShapeType="1"/>
            <a:stCxn id="63500" idx="7"/>
            <a:endCxn id="63495" idx="1"/>
          </p:cNvCxnSpPr>
          <p:nvPr/>
        </p:nvCxnSpPr>
        <p:spPr bwMode="auto">
          <a:xfrm rot="16200000" flipH="1">
            <a:off x="4457701" y="4000500"/>
            <a:ext cx="381000" cy="3714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538" name="Straight Connector 63"/>
          <p:cNvCxnSpPr>
            <a:cxnSpLocks noChangeShapeType="1"/>
            <a:stCxn id="63502" idx="7"/>
            <a:endCxn id="63511" idx="4"/>
          </p:cNvCxnSpPr>
          <p:nvPr/>
        </p:nvCxnSpPr>
        <p:spPr bwMode="auto">
          <a:xfrm rot="5400000" flipH="1" flipV="1">
            <a:off x="5815013" y="4591050"/>
            <a:ext cx="566738" cy="5286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539" name="Straight Connector 65"/>
          <p:cNvCxnSpPr>
            <a:cxnSpLocks noChangeShapeType="1"/>
            <a:stCxn id="63503" idx="7"/>
            <a:endCxn id="63491" idx="4"/>
          </p:cNvCxnSpPr>
          <p:nvPr/>
        </p:nvCxnSpPr>
        <p:spPr bwMode="auto">
          <a:xfrm rot="5400000" flipH="1" flipV="1">
            <a:off x="2614613" y="2533650"/>
            <a:ext cx="261938" cy="9858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540" name="Straight Connector 67"/>
          <p:cNvCxnSpPr>
            <a:cxnSpLocks noChangeShapeType="1"/>
            <a:stCxn id="63491" idx="5"/>
            <a:endCxn id="63494" idx="1"/>
          </p:cNvCxnSpPr>
          <p:nvPr/>
        </p:nvCxnSpPr>
        <p:spPr bwMode="auto">
          <a:xfrm rot="16200000" flipH="1">
            <a:off x="3167063" y="3014663"/>
            <a:ext cx="447675" cy="142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541" name="Straight Connector 69"/>
          <p:cNvCxnSpPr>
            <a:cxnSpLocks noChangeShapeType="1"/>
            <a:stCxn id="63504" idx="6"/>
            <a:endCxn id="63494" idx="3"/>
          </p:cNvCxnSpPr>
          <p:nvPr/>
        </p:nvCxnSpPr>
        <p:spPr bwMode="auto">
          <a:xfrm flipV="1">
            <a:off x="2362200" y="3471863"/>
            <a:ext cx="1100138" cy="6810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" name="Straight Connector 2"/>
          <p:cNvCxnSpPr>
            <a:stCxn id="63491" idx="4"/>
            <a:endCxn id="63504" idx="0"/>
          </p:cNvCxnSpPr>
          <p:nvPr/>
        </p:nvCxnSpPr>
        <p:spPr>
          <a:xfrm flipH="1">
            <a:off x="2247900" y="2895600"/>
            <a:ext cx="990600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3503" idx="5"/>
            <a:endCxn id="63494" idx="2"/>
          </p:cNvCxnSpPr>
          <p:nvPr/>
        </p:nvCxnSpPr>
        <p:spPr>
          <a:xfrm>
            <a:off x="2252522" y="3319322"/>
            <a:ext cx="1176478" cy="71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63510" idx="6"/>
            <a:endCxn id="63500" idx="4"/>
          </p:cNvCxnSpPr>
          <p:nvPr/>
        </p:nvCxnSpPr>
        <p:spPr>
          <a:xfrm flipV="1">
            <a:off x="4267200" y="4191000"/>
            <a:ext cx="114300" cy="342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63510" idx="5"/>
            <a:endCxn id="63495" idx="3"/>
          </p:cNvCxnSpPr>
          <p:nvPr/>
        </p:nvCxnSpPr>
        <p:spPr>
          <a:xfrm flipV="1">
            <a:off x="4233722" y="4538522"/>
            <a:ext cx="600356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90700" y="2750127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95155" y="2512412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24263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18474" y="400394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52900" y="358832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50190" y="381583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31190" y="431113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91100" y="440228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924735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Can we find the cliques?</a:t>
            </a:r>
          </a:p>
        </p:txBody>
      </p:sp>
      <p:sp>
        <p:nvSpPr>
          <p:cNvPr id="63491" name="Oval 4"/>
          <p:cNvSpPr>
            <a:spLocks noChangeArrowheads="1"/>
          </p:cNvSpPr>
          <p:nvPr/>
        </p:nvSpPr>
        <p:spPr bwMode="auto">
          <a:xfrm>
            <a:off x="3124200" y="2667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3492" name="Oval 5"/>
          <p:cNvSpPr>
            <a:spLocks noChangeArrowheads="1"/>
          </p:cNvSpPr>
          <p:nvPr/>
        </p:nvSpPr>
        <p:spPr bwMode="auto">
          <a:xfrm>
            <a:off x="36576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Oval 6"/>
          <p:cNvSpPr>
            <a:spLocks noChangeArrowheads="1"/>
          </p:cNvSpPr>
          <p:nvPr/>
        </p:nvSpPr>
        <p:spPr bwMode="auto">
          <a:xfrm>
            <a:off x="68580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Oval 7"/>
          <p:cNvSpPr>
            <a:spLocks noChangeArrowheads="1"/>
          </p:cNvSpPr>
          <p:nvPr/>
        </p:nvSpPr>
        <p:spPr bwMode="auto">
          <a:xfrm>
            <a:off x="3429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Oval 8"/>
          <p:cNvSpPr>
            <a:spLocks noChangeArrowheads="1"/>
          </p:cNvSpPr>
          <p:nvPr/>
        </p:nvSpPr>
        <p:spPr bwMode="auto">
          <a:xfrm>
            <a:off x="48006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Oval 9"/>
          <p:cNvSpPr>
            <a:spLocks noChangeArrowheads="1"/>
          </p:cNvSpPr>
          <p:nvPr/>
        </p:nvSpPr>
        <p:spPr bwMode="auto">
          <a:xfrm>
            <a:off x="46482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10"/>
          <p:cNvSpPr>
            <a:spLocks noChangeArrowheads="1"/>
          </p:cNvSpPr>
          <p:nvPr/>
        </p:nvSpPr>
        <p:spPr bwMode="auto">
          <a:xfrm>
            <a:off x="4800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Oval 11"/>
          <p:cNvSpPr>
            <a:spLocks noChangeArrowheads="1"/>
          </p:cNvSpPr>
          <p:nvPr/>
        </p:nvSpPr>
        <p:spPr bwMode="auto">
          <a:xfrm>
            <a:off x="57150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Oval 12"/>
          <p:cNvSpPr>
            <a:spLocks noChangeArrowheads="1"/>
          </p:cNvSpPr>
          <p:nvPr/>
        </p:nvSpPr>
        <p:spPr bwMode="auto">
          <a:xfrm>
            <a:off x="30480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Oval 13"/>
          <p:cNvSpPr>
            <a:spLocks noChangeArrowheads="1"/>
          </p:cNvSpPr>
          <p:nvPr/>
        </p:nvSpPr>
        <p:spPr bwMode="auto">
          <a:xfrm>
            <a:off x="42672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Oval 14"/>
          <p:cNvSpPr>
            <a:spLocks noChangeArrowheads="1"/>
          </p:cNvSpPr>
          <p:nvPr/>
        </p:nvSpPr>
        <p:spPr bwMode="auto">
          <a:xfrm>
            <a:off x="47244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2" name="Oval 15"/>
          <p:cNvSpPr>
            <a:spLocks noChangeArrowheads="1"/>
          </p:cNvSpPr>
          <p:nvPr/>
        </p:nvSpPr>
        <p:spPr bwMode="auto">
          <a:xfrm>
            <a:off x="5638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3" name="Oval 16"/>
          <p:cNvSpPr>
            <a:spLocks noChangeArrowheads="1"/>
          </p:cNvSpPr>
          <p:nvPr/>
        </p:nvSpPr>
        <p:spPr bwMode="auto">
          <a:xfrm>
            <a:off x="20574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4" name="Oval 17"/>
          <p:cNvSpPr>
            <a:spLocks noChangeArrowheads="1"/>
          </p:cNvSpPr>
          <p:nvPr/>
        </p:nvSpPr>
        <p:spPr bwMode="auto">
          <a:xfrm>
            <a:off x="2133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Oval 18"/>
          <p:cNvSpPr>
            <a:spLocks noChangeArrowheads="1"/>
          </p:cNvSpPr>
          <p:nvPr/>
        </p:nvSpPr>
        <p:spPr bwMode="auto">
          <a:xfrm>
            <a:off x="4876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6" name="Oval 19"/>
          <p:cNvSpPr>
            <a:spLocks noChangeArrowheads="1"/>
          </p:cNvSpPr>
          <p:nvPr/>
        </p:nvSpPr>
        <p:spPr bwMode="auto">
          <a:xfrm>
            <a:off x="55626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7" name="Oval 20"/>
          <p:cNvSpPr>
            <a:spLocks noChangeArrowheads="1"/>
          </p:cNvSpPr>
          <p:nvPr/>
        </p:nvSpPr>
        <p:spPr bwMode="auto">
          <a:xfrm>
            <a:off x="4800600" y="548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8" name="Oval 21"/>
          <p:cNvSpPr>
            <a:spLocks noChangeArrowheads="1"/>
          </p:cNvSpPr>
          <p:nvPr/>
        </p:nvSpPr>
        <p:spPr bwMode="auto">
          <a:xfrm>
            <a:off x="17526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9" name="Oval 22"/>
          <p:cNvSpPr>
            <a:spLocks noChangeArrowheads="1"/>
          </p:cNvSpPr>
          <p:nvPr/>
        </p:nvSpPr>
        <p:spPr bwMode="auto">
          <a:xfrm>
            <a:off x="74676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0" name="Oval 23"/>
          <p:cNvSpPr>
            <a:spLocks noChangeArrowheads="1"/>
          </p:cNvSpPr>
          <p:nvPr/>
        </p:nvSpPr>
        <p:spPr bwMode="auto">
          <a:xfrm>
            <a:off x="40386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1" name="Oval 24"/>
          <p:cNvSpPr>
            <a:spLocks noChangeArrowheads="1"/>
          </p:cNvSpPr>
          <p:nvPr/>
        </p:nvSpPr>
        <p:spPr bwMode="auto">
          <a:xfrm>
            <a:off x="62484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2" name="Oval 25"/>
          <p:cNvSpPr>
            <a:spLocks noChangeArrowheads="1"/>
          </p:cNvSpPr>
          <p:nvPr/>
        </p:nvSpPr>
        <p:spPr bwMode="auto">
          <a:xfrm>
            <a:off x="19812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3" name="Oval 26"/>
          <p:cNvSpPr>
            <a:spLocks noChangeArrowheads="1"/>
          </p:cNvSpPr>
          <p:nvPr/>
        </p:nvSpPr>
        <p:spPr bwMode="auto">
          <a:xfrm>
            <a:off x="46482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4" name="Oval 27"/>
          <p:cNvSpPr>
            <a:spLocks noChangeArrowheads="1"/>
          </p:cNvSpPr>
          <p:nvPr/>
        </p:nvSpPr>
        <p:spPr bwMode="auto">
          <a:xfrm>
            <a:off x="63246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5" name="Oval 28"/>
          <p:cNvSpPr>
            <a:spLocks noChangeArrowheads="1"/>
          </p:cNvSpPr>
          <p:nvPr/>
        </p:nvSpPr>
        <p:spPr bwMode="auto">
          <a:xfrm>
            <a:off x="33528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6" name="Oval 29"/>
          <p:cNvSpPr>
            <a:spLocks noChangeArrowheads="1"/>
          </p:cNvSpPr>
          <p:nvPr/>
        </p:nvSpPr>
        <p:spPr bwMode="auto">
          <a:xfrm>
            <a:off x="41148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7" name="Oval 30"/>
          <p:cNvSpPr>
            <a:spLocks noChangeArrowheads="1"/>
          </p:cNvSpPr>
          <p:nvPr/>
        </p:nvSpPr>
        <p:spPr bwMode="auto">
          <a:xfrm>
            <a:off x="3200400" y="601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8" name="Oval 31"/>
          <p:cNvSpPr>
            <a:spLocks noChangeArrowheads="1"/>
          </p:cNvSpPr>
          <p:nvPr/>
        </p:nvSpPr>
        <p:spPr bwMode="auto">
          <a:xfrm>
            <a:off x="25146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9" name="Oval 32"/>
          <p:cNvSpPr>
            <a:spLocks noChangeArrowheads="1"/>
          </p:cNvSpPr>
          <p:nvPr/>
        </p:nvSpPr>
        <p:spPr bwMode="auto">
          <a:xfrm>
            <a:off x="73152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20" name="Oval 33"/>
          <p:cNvSpPr>
            <a:spLocks noChangeArrowheads="1"/>
          </p:cNvSpPr>
          <p:nvPr/>
        </p:nvSpPr>
        <p:spPr bwMode="auto">
          <a:xfrm>
            <a:off x="64008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21" name="Line 34"/>
          <p:cNvSpPr>
            <a:spLocks noChangeShapeType="1"/>
          </p:cNvSpPr>
          <p:nvPr/>
        </p:nvSpPr>
        <p:spPr bwMode="auto">
          <a:xfrm>
            <a:off x="3505200" y="5181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2" name="Line 35"/>
          <p:cNvSpPr>
            <a:spLocks noChangeShapeType="1"/>
          </p:cNvSpPr>
          <p:nvPr/>
        </p:nvSpPr>
        <p:spPr bwMode="auto">
          <a:xfrm>
            <a:off x="4343400" y="54864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3" name="Line 36"/>
          <p:cNvSpPr>
            <a:spLocks noChangeShapeType="1"/>
          </p:cNvSpPr>
          <p:nvPr/>
        </p:nvSpPr>
        <p:spPr bwMode="auto">
          <a:xfrm flipV="1">
            <a:off x="5029200" y="5257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4" name="Line 38"/>
          <p:cNvSpPr>
            <a:spLocks noChangeShapeType="1"/>
          </p:cNvSpPr>
          <p:nvPr/>
        </p:nvSpPr>
        <p:spPr bwMode="auto">
          <a:xfrm flipV="1">
            <a:off x="6400800" y="4038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5" name="Line 39"/>
          <p:cNvSpPr>
            <a:spLocks noChangeShapeType="1"/>
          </p:cNvSpPr>
          <p:nvPr/>
        </p:nvSpPr>
        <p:spPr bwMode="auto">
          <a:xfrm>
            <a:off x="3200400" y="4800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6" name="Line 43"/>
          <p:cNvSpPr>
            <a:spLocks noChangeShapeType="1"/>
          </p:cNvSpPr>
          <p:nvPr/>
        </p:nvSpPr>
        <p:spPr bwMode="auto">
          <a:xfrm flipV="1">
            <a:off x="4419600" y="3657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7" name="Line 44"/>
          <p:cNvSpPr>
            <a:spLocks noChangeShapeType="1"/>
          </p:cNvSpPr>
          <p:nvPr/>
        </p:nvSpPr>
        <p:spPr bwMode="auto">
          <a:xfrm>
            <a:off x="49530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8" name="Line 45"/>
          <p:cNvSpPr>
            <a:spLocks noChangeShapeType="1"/>
          </p:cNvSpPr>
          <p:nvPr/>
        </p:nvSpPr>
        <p:spPr bwMode="auto">
          <a:xfrm flipV="1">
            <a:off x="5105400" y="38862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9" name="Line 46"/>
          <p:cNvSpPr>
            <a:spLocks noChangeShapeType="1"/>
          </p:cNvSpPr>
          <p:nvPr/>
        </p:nvSpPr>
        <p:spPr bwMode="auto">
          <a:xfrm>
            <a:off x="50292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0" name="Line 47"/>
          <p:cNvSpPr>
            <a:spLocks noChangeShapeType="1"/>
          </p:cNvSpPr>
          <p:nvPr/>
        </p:nvSpPr>
        <p:spPr bwMode="auto">
          <a:xfrm>
            <a:off x="4876800" y="48768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1" name="Line 48"/>
          <p:cNvSpPr>
            <a:spLocks noChangeShapeType="1"/>
          </p:cNvSpPr>
          <p:nvPr/>
        </p:nvSpPr>
        <p:spPr bwMode="auto">
          <a:xfrm>
            <a:off x="4267200" y="4572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2" name="Line 50"/>
          <p:cNvSpPr>
            <a:spLocks noChangeShapeType="1"/>
          </p:cNvSpPr>
          <p:nvPr/>
        </p:nvSpPr>
        <p:spPr bwMode="auto">
          <a:xfrm>
            <a:off x="22098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3" name="Line 53"/>
          <p:cNvSpPr>
            <a:spLocks noChangeShapeType="1"/>
          </p:cNvSpPr>
          <p:nvPr/>
        </p:nvSpPr>
        <p:spPr bwMode="auto">
          <a:xfrm>
            <a:off x="2667000" y="5943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4" name="Line 54"/>
          <p:cNvSpPr>
            <a:spLocks noChangeShapeType="1"/>
          </p:cNvSpPr>
          <p:nvPr/>
        </p:nvSpPr>
        <p:spPr bwMode="auto">
          <a:xfrm>
            <a:off x="2743200" y="58674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63535" name="Straight Connector 54"/>
          <p:cNvCxnSpPr>
            <a:cxnSpLocks noChangeShapeType="1"/>
            <a:stCxn id="63510" idx="1"/>
            <a:endCxn id="63492" idx="5"/>
          </p:cNvCxnSpPr>
          <p:nvPr/>
        </p:nvCxnSpPr>
        <p:spPr bwMode="auto">
          <a:xfrm rot="16200000" flipV="1">
            <a:off x="3776663" y="4157663"/>
            <a:ext cx="371475" cy="219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536" name="Straight Connector 59"/>
          <p:cNvCxnSpPr>
            <a:cxnSpLocks noChangeShapeType="1"/>
            <a:stCxn id="63492" idx="5"/>
            <a:endCxn id="63500" idx="2"/>
          </p:cNvCxnSpPr>
          <p:nvPr/>
        </p:nvCxnSpPr>
        <p:spPr bwMode="auto">
          <a:xfrm rot="5400000" flipH="1" flipV="1">
            <a:off x="4057650" y="3871913"/>
            <a:ext cx="4763" cy="4143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537" name="Straight Connector 61"/>
          <p:cNvCxnSpPr>
            <a:cxnSpLocks noChangeShapeType="1"/>
            <a:stCxn id="63500" idx="7"/>
            <a:endCxn id="63495" idx="1"/>
          </p:cNvCxnSpPr>
          <p:nvPr/>
        </p:nvCxnSpPr>
        <p:spPr bwMode="auto">
          <a:xfrm rot="16200000" flipH="1">
            <a:off x="4457701" y="4000500"/>
            <a:ext cx="381000" cy="3714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538" name="Straight Connector 63"/>
          <p:cNvCxnSpPr>
            <a:cxnSpLocks noChangeShapeType="1"/>
            <a:stCxn id="63502" idx="7"/>
            <a:endCxn id="63511" idx="4"/>
          </p:cNvCxnSpPr>
          <p:nvPr/>
        </p:nvCxnSpPr>
        <p:spPr bwMode="auto">
          <a:xfrm rot="5400000" flipH="1" flipV="1">
            <a:off x="5815013" y="4591050"/>
            <a:ext cx="566738" cy="5286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539" name="Straight Connector 65"/>
          <p:cNvCxnSpPr>
            <a:cxnSpLocks noChangeShapeType="1"/>
            <a:stCxn id="63503" idx="7"/>
            <a:endCxn id="63491" idx="4"/>
          </p:cNvCxnSpPr>
          <p:nvPr/>
        </p:nvCxnSpPr>
        <p:spPr bwMode="auto">
          <a:xfrm rot="5400000" flipH="1" flipV="1">
            <a:off x="2614613" y="2533650"/>
            <a:ext cx="261938" cy="9858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540" name="Straight Connector 67"/>
          <p:cNvCxnSpPr>
            <a:cxnSpLocks noChangeShapeType="1"/>
            <a:stCxn id="63491" idx="5"/>
            <a:endCxn id="63494" idx="1"/>
          </p:cNvCxnSpPr>
          <p:nvPr/>
        </p:nvCxnSpPr>
        <p:spPr bwMode="auto">
          <a:xfrm rot="16200000" flipH="1">
            <a:off x="3167063" y="3014663"/>
            <a:ext cx="447675" cy="142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541" name="Straight Connector 69"/>
          <p:cNvCxnSpPr>
            <a:cxnSpLocks noChangeShapeType="1"/>
            <a:stCxn id="63504" idx="6"/>
            <a:endCxn id="63494" idx="3"/>
          </p:cNvCxnSpPr>
          <p:nvPr/>
        </p:nvCxnSpPr>
        <p:spPr bwMode="auto">
          <a:xfrm flipV="1">
            <a:off x="2362200" y="3471863"/>
            <a:ext cx="1100138" cy="6810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" name="Straight Connector 2"/>
          <p:cNvCxnSpPr>
            <a:stCxn id="63491" idx="4"/>
            <a:endCxn id="63504" idx="0"/>
          </p:cNvCxnSpPr>
          <p:nvPr/>
        </p:nvCxnSpPr>
        <p:spPr>
          <a:xfrm flipH="1">
            <a:off x="2247900" y="2895600"/>
            <a:ext cx="990600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3503" idx="5"/>
            <a:endCxn id="63494" idx="2"/>
          </p:cNvCxnSpPr>
          <p:nvPr/>
        </p:nvCxnSpPr>
        <p:spPr>
          <a:xfrm>
            <a:off x="2252522" y="3319322"/>
            <a:ext cx="1176478" cy="71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63510" idx="6"/>
            <a:endCxn id="63500" idx="4"/>
          </p:cNvCxnSpPr>
          <p:nvPr/>
        </p:nvCxnSpPr>
        <p:spPr>
          <a:xfrm flipV="1">
            <a:off x="4267200" y="4191000"/>
            <a:ext cx="114300" cy="342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63510" idx="5"/>
            <a:endCxn id="63495" idx="3"/>
          </p:cNvCxnSpPr>
          <p:nvPr/>
        </p:nvCxnSpPr>
        <p:spPr>
          <a:xfrm flipV="1">
            <a:off x="4233722" y="4538522"/>
            <a:ext cx="600356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90700" y="2750127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95155" y="2512412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24263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18474" y="400394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52900" y="358832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50190" y="381583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31190" y="431113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91100" y="440228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7091" y="1385143"/>
            <a:ext cx="1981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ABCD</a:t>
            </a:r>
          </a:p>
          <a:p>
            <a:r>
              <a:rPr lang="en-US" dirty="0"/>
              <a:t>ABC</a:t>
            </a:r>
          </a:p>
          <a:p>
            <a:r>
              <a:rPr lang="en-US" dirty="0"/>
              <a:t>ADC</a:t>
            </a:r>
          </a:p>
          <a:p>
            <a:r>
              <a:rPr lang="en-US" dirty="0"/>
              <a:t>BCD</a:t>
            </a:r>
          </a:p>
          <a:p>
            <a:r>
              <a:rPr lang="en-US" dirty="0"/>
              <a:t>EFG</a:t>
            </a:r>
          </a:p>
          <a:p>
            <a:r>
              <a:rPr lang="en-US" dirty="0"/>
              <a:t>EGH</a:t>
            </a:r>
          </a:p>
          <a:p>
            <a:r>
              <a:rPr lang="en-US" dirty="0"/>
              <a:t>AB</a:t>
            </a:r>
          </a:p>
          <a:p>
            <a:r>
              <a:rPr lang="en-US" dirty="0"/>
              <a:t>AC</a:t>
            </a:r>
          </a:p>
          <a:p>
            <a:r>
              <a:rPr lang="en-US" dirty="0"/>
              <a:t>AD</a:t>
            </a:r>
          </a:p>
          <a:p>
            <a:r>
              <a:rPr lang="en-US" dirty="0"/>
              <a:t>BC</a:t>
            </a:r>
          </a:p>
          <a:p>
            <a:r>
              <a:rPr lang="en-US" dirty="0"/>
              <a:t>BD</a:t>
            </a:r>
          </a:p>
          <a:p>
            <a:r>
              <a:rPr lang="en-US" dirty="0"/>
              <a:t>CD</a:t>
            </a:r>
          </a:p>
          <a:p>
            <a:r>
              <a:rPr lang="en-US" dirty="0"/>
              <a:t>EF</a:t>
            </a:r>
          </a:p>
          <a:p>
            <a:r>
              <a:rPr lang="en-US" dirty="0"/>
              <a:t>EG</a:t>
            </a:r>
          </a:p>
          <a:p>
            <a:r>
              <a:rPr lang="en-US" dirty="0"/>
              <a:t>EH</a:t>
            </a:r>
          </a:p>
          <a:p>
            <a:r>
              <a:rPr lang="en-US" dirty="0"/>
              <a:t>FG</a:t>
            </a:r>
          </a:p>
          <a:p>
            <a:r>
              <a:rPr lang="en-US" dirty="0"/>
              <a:t>FH</a:t>
            </a:r>
          </a:p>
          <a:p>
            <a:r>
              <a:rPr lang="en-US" dirty="0"/>
              <a:t>GH</a:t>
            </a:r>
          </a:p>
        </p:txBody>
      </p:sp>
    </p:spTree>
    <p:extLst>
      <p:ext uri="{BB962C8B-B14F-4D97-AF65-F5344CB8AC3E}">
        <p14:creationId xmlns:p14="http://schemas.microsoft.com/office/powerpoint/2010/main" val="529753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Cliques by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When we are looking for cliques, we might choose to search only for cliques of a certain size.</a:t>
            </a:r>
          </a:p>
          <a:p>
            <a:endParaRPr lang="en-US" dirty="0"/>
          </a:p>
          <a:p>
            <a:r>
              <a:rPr lang="en-US" dirty="0"/>
              <a:t>For example, we might be interested only in cliques of size 4 or greater.</a:t>
            </a:r>
          </a:p>
          <a:p>
            <a:endParaRPr lang="en-US" dirty="0"/>
          </a:p>
          <a:p>
            <a:r>
              <a:rPr lang="en-US" dirty="0"/>
              <a:t>Dyads and isolates are cliques, but only trivially so.</a:t>
            </a:r>
          </a:p>
        </p:txBody>
      </p:sp>
    </p:spTree>
    <p:extLst>
      <p:ext uri="{BB962C8B-B14F-4D97-AF65-F5344CB8AC3E}">
        <p14:creationId xmlns:p14="http://schemas.microsoft.com/office/powerpoint/2010/main" val="2163223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Degree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Degree is a property of a node.</a:t>
            </a:r>
          </a:p>
          <a:p>
            <a:endParaRPr lang="en-US" dirty="0"/>
          </a:p>
          <a:p>
            <a:r>
              <a:rPr lang="en-US" dirty="0"/>
              <a:t>The degree of a node is equal to the number of links that it has.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Example: Person’s “degree” is the number of contacts that she or he has in a social network.</a:t>
            </a:r>
          </a:p>
          <a:p>
            <a:endParaRPr lang="en-US" dirty="0"/>
          </a:p>
          <a:p>
            <a:r>
              <a:rPr lang="en-US" dirty="0"/>
              <a:t>A has a degree of 5.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What is the degree of F?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629400" y="5562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5638800" y="5334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7" name="Oval 6"/>
          <p:cNvSpPr/>
          <p:nvPr/>
        </p:nvSpPr>
        <p:spPr>
          <a:xfrm>
            <a:off x="7543800" y="6172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" name="Oval 7"/>
          <p:cNvSpPr/>
          <p:nvPr/>
        </p:nvSpPr>
        <p:spPr>
          <a:xfrm>
            <a:off x="7772400" y="5257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5791200" y="62484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Oval 9"/>
          <p:cNvSpPr/>
          <p:nvPr/>
        </p:nvSpPr>
        <p:spPr>
          <a:xfrm>
            <a:off x="6629400" y="4800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14" name="Straight Connector 13"/>
          <p:cNvCxnSpPr>
            <a:stCxn id="4" idx="2"/>
            <a:endCxn id="6" idx="6"/>
          </p:cNvCxnSpPr>
          <p:nvPr/>
        </p:nvCxnSpPr>
        <p:spPr>
          <a:xfrm rot="10800000">
            <a:off x="6096000" y="5562600"/>
            <a:ext cx="53340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0"/>
            <a:endCxn id="10" idx="4"/>
          </p:cNvCxnSpPr>
          <p:nvPr/>
        </p:nvCxnSpPr>
        <p:spPr>
          <a:xfrm rot="5400000" flipH="1" flipV="1">
            <a:off x="6705600" y="5410200"/>
            <a:ext cx="30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6"/>
            <a:endCxn id="8" idx="3"/>
          </p:cNvCxnSpPr>
          <p:nvPr/>
        </p:nvCxnSpPr>
        <p:spPr>
          <a:xfrm flipV="1">
            <a:off x="7086600" y="5648045"/>
            <a:ext cx="752755" cy="1431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3"/>
            <a:endCxn id="9" idx="7"/>
          </p:cNvCxnSpPr>
          <p:nvPr/>
        </p:nvCxnSpPr>
        <p:spPr>
          <a:xfrm rot="5400000">
            <a:off x="6263225" y="5871065"/>
            <a:ext cx="351351" cy="5149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4" idx="5"/>
            <a:endCxn id="7" idx="1"/>
          </p:cNvCxnSpPr>
          <p:nvPr/>
        </p:nvCxnSpPr>
        <p:spPr>
          <a:xfrm rot="16200000" flipH="1">
            <a:off x="7172045" y="5800445"/>
            <a:ext cx="286310" cy="5911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889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>
                <a:solidFill>
                  <a:srgbClr val="002060"/>
                </a:solidFill>
              </a:rPr>
              <a:t>Degree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degree distribution a property of a network.</a:t>
            </a:r>
          </a:p>
          <a:p>
            <a:endParaRPr lang="en-US" dirty="0"/>
          </a:p>
          <a:p>
            <a:r>
              <a:rPr lang="en-US" dirty="0"/>
              <a:t>A degree distribution is the number of nodes of a network that have each degree level.</a:t>
            </a:r>
          </a:p>
          <a:p>
            <a:endParaRPr lang="en-US" dirty="0"/>
          </a:p>
          <a:p>
            <a:r>
              <a:rPr lang="en-US" dirty="0"/>
              <a:t>A degree distribution may be a good way of summarizing the activity of nodes in a network.</a:t>
            </a:r>
          </a:p>
          <a:p>
            <a:endParaRPr lang="en-US" dirty="0"/>
          </a:p>
          <a:p>
            <a:r>
              <a:rPr lang="en-US" dirty="0"/>
              <a:t>May be a good way of comparing networks to one another.</a:t>
            </a:r>
          </a:p>
        </p:txBody>
      </p:sp>
    </p:spTree>
    <p:extLst>
      <p:ext uri="{BB962C8B-B14F-4D97-AF65-F5344CB8AC3E}">
        <p14:creationId xmlns:p14="http://schemas.microsoft.com/office/powerpoint/2010/main" val="2461273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Network Descriptive Statistics</a:t>
            </a:r>
          </a:p>
        </p:txBody>
      </p:sp>
    </p:spTree>
    <p:extLst>
      <p:ext uri="{BB962C8B-B14F-4D97-AF65-F5344CB8AC3E}">
        <p14:creationId xmlns:p14="http://schemas.microsoft.com/office/powerpoint/2010/main" val="4264248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Example: </a:t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>
                <a:solidFill>
                  <a:srgbClr val="002060"/>
                </a:solidFill>
              </a:rPr>
              <a:t>Degree Distribution of </a:t>
            </a:r>
            <a:r>
              <a:rPr lang="en-US" sz="2800" dirty="0" err="1">
                <a:solidFill>
                  <a:srgbClr val="002060"/>
                </a:solidFill>
              </a:rPr>
              <a:t>Facebook</a:t>
            </a:r>
            <a:r>
              <a:rPr lang="en-US" sz="2800" dirty="0">
                <a:solidFill>
                  <a:srgbClr val="002060"/>
                </a:solidFill>
              </a:rPr>
              <a:t> Friends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0929" y="1527175"/>
            <a:ext cx="636563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33400" y="6324600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http://www.deviantbits.com/blog/social-graphs-vs-interest-graphs.html</a:t>
            </a:r>
          </a:p>
        </p:txBody>
      </p:sp>
    </p:spTree>
    <p:extLst>
      <p:ext uri="{BB962C8B-B14F-4D97-AF65-F5344CB8AC3E}">
        <p14:creationId xmlns:p14="http://schemas.microsoft.com/office/powerpoint/2010/main" val="3239722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Example: </a:t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>
                <a:solidFill>
                  <a:srgbClr val="002060"/>
                </a:solidFill>
              </a:rPr>
              <a:t>Degree Distribution of Twitter Followers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5791200" cy="484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838200" y="63246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http://www.deviantbits.com/blog/social-graphs-vs-interest-graphs.html</a:t>
            </a:r>
          </a:p>
        </p:txBody>
      </p:sp>
    </p:spTree>
    <p:extLst>
      <p:ext uri="{BB962C8B-B14F-4D97-AF65-F5344CB8AC3E}">
        <p14:creationId xmlns:p14="http://schemas.microsoft.com/office/powerpoint/2010/main" val="1421426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Indegree</a:t>
            </a:r>
            <a:r>
              <a:rPr lang="en-US" dirty="0">
                <a:solidFill>
                  <a:srgbClr val="002060"/>
                </a:solidFill>
              </a:rPr>
              <a:t> and </a:t>
            </a:r>
            <a:r>
              <a:rPr lang="en-US" dirty="0" err="1">
                <a:solidFill>
                  <a:srgbClr val="002060"/>
                </a:solidFill>
              </a:rPr>
              <a:t>Outdegree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Directed networks only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 err="1"/>
              <a:t>Indegree</a:t>
            </a:r>
            <a:r>
              <a:rPr lang="en-US" dirty="0"/>
              <a:t> – The number of links that a node </a:t>
            </a:r>
            <a:r>
              <a:rPr lang="en-US" b="1" dirty="0"/>
              <a:t>receives </a:t>
            </a:r>
            <a:r>
              <a:rPr lang="en-US" dirty="0"/>
              <a:t>in a</a:t>
            </a:r>
            <a:r>
              <a:rPr lang="en-US" b="1" dirty="0"/>
              <a:t> directed network </a:t>
            </a:r>
            <a:r>
              <a:rPr lang="en-US" dirty="0"/>
              <a:t>(e.g., the number of people who say that I am their friend).</a:t>
            </a:r>
          </a:p>
          <a:p>
            <a:endParaRPr lang="en-US" dirty="0"/>
          </a:p>
          <a:p>
            <a:r>
              <a:rPr lang="en-US" b="1" dirty="0" err="1"/>
              <a:t>Outdegree</a:t>
            </a:r>
            <a:r>
              <a:rPr lang="en-US" b="1" dirty="0"/>
              <a:t> </a:t>
            </a:r>
            <a:r>
              <a:rPr lang="en-US" dirty="0"/>
              <a:t>– The number of links that a node </a:t>
            </a:r>
            <a:r>
              <a:rPr lang="en-US" b="1" dirty="0"/>
              <a:t>sends</a:t>
            </a:r>
            <a:r>
              <a:rPr lang="en-US" dirty="0"/>
              <a:t> in a </a:t>
            </a:r>
            <a:r>
              <a:rPr lang="en-US" b="1" dirty="0"/>
              <a:t>directed network </a:t>
            </a:r>
            <a:r>
              <a:rPr lang="en-US" dirty="0"/>
              <a:t>(e.g., the number of people who I cite as friends).</a:t>
            </a:r>
          </a:p>
          <a:p>
            <a:endParaRPr lang="en-US" dirty="0"/>
          </a:p>
          <a:p>
            <a:r>
              <a:rPr lang="en-US" dirty="0"/>
              <a:t>Comparing the </a:t>
            </a:r>
            <a:r>
              <a:rPr lang="en-US" dirty="0" err="1"/>
              <a:t>indegree</a:t>
            </a:r>
            <a:r>
              <a:rPr lang="en-US" dirty="0"/>
              <a:t> distribution and the </a:t>
            </a:r>
            <a:r>
              <a:rPr lang="en-US" dirty="0" err="1"/>
              <a:t>outdegree</a:t>
            </a:r>
            <a:r>
              <a:rPr lang="en-US" dirty="0"/>
              <a:t> distribution may be a good way to summarize a network, especially if there is a difference between the two.  Giving a citation and receiving a citation mean very different things.</a:t>
            </a:r>
          </a:p>
        </p:txBody>
      </p:sp>
    </p:spTree>
    <p:extLst>
      <p:ext uri="{BB962C8B-B14F-4D97-AF65-F5344CB8AC3E}">
        <p14:creationId xmlns:p14="http://schemas.microsoft.com/office/powerpoint/2010/main" val="3897773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Indegree</a:t>
            </a:r>
            <a:r>
              <a:rPr lang="en-US" dirty="0">
                <a:solidFill>
                  <a:srgbClr val="002060"/>
                </a:solidFill>
              </a:rPr>
              <a:t> vs. </a:t>
            </a:r>
            <a:r>
              <a:rPr lang="en-US" dirty="0" err="1">
                <a:solidFill>
                  <a:srgbClr val="002060"/>
                </a:solidFill>
              </a:rPr>
              <a:t>Outdegree</a:t>
            </a:r>
            <a:r>
              <a:rPr lang="en-US" dirty="0">
                <a:solidFill>
                  <a:srgbClr val="002060"/>
                </a:solidFill>
              </a:rPr>
              <a:t> for Influence Cites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71600"/>
            <a:ext cx="4267190" cy="425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799"/>
            <a:ext cx="4114800" cy="4107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19890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Calculating Degree</a:t>
            </a:r>
          </a:p>
        </p:txBody>
      </p:sp>
      <p:sp>
        <p:nvSpPr>
          <p:cNvPr id="4" name="Oval 3"/>
          <p:cNvSpPr/>
          <p:nvPr/>
        </p:nvSpPr>
        <p:spPr>
          <a:xfrm>
            <a:off x="1295400" y="2514600"/>
            <a:ext cx="4572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00400" y="2362200"/>
            <a:ext cx="4572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239000" y="2514600"/>
            <a:ext cx="4572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86400" y="2514600"/>
            <a:ext cx="4572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57800" y="4114800"/>
            <a:ext cx="4572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39000" y="5105400"/>
            <a:ext cx="4572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0" y="3200400"/>
            <a:ext cx="4572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43000" y="3429000"/>
            <a:ext cx="4572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76600" y="3276600"/>
            <a:ext cx="4572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52600" y="4267200"/>
            <a:ext cx="4572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362200" y="3200400"/>
            <a:ext cx="4572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286000" y="2133600"/>
            <a:ext cx="4572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48000" y="4267200"/>
            <a:ext cx="4572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4" idx="1"/>
            <a:endCxn id="4" idx="5"/>
          </p:cNvCxnSpPr>
          <p:nvPr/>
        </p:nvCxnSpPr>
        <p:spPr>
          <a:xfrm rot="16200000" flipV="1">
            <a:off x="1903085" y="2752445"/>
            <a:ext cx="308630" cy="7435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4"/>
            <a:endCxn id="14" idx="0"/>
          </p:cNvCxnSpPr>
          <p:nvPr/>
        </p:nvCxnSpPr>
        <p:spPr>
          <a:xfrm rot="16200000" flipH="1">
            <a:off x="2286000" y="2895600"/>
            <a:ext cx="5334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4" idx="7"/>
            <a:endCxn id="5" idx="3"/>
          </p:cNvCxnSpPr>
          <p:nvPr/>
        </p:nvCxnSpPr>
        <p:spPr>
          <a:xfrm rot="5400000" flipH="1" flipV="1">
            <a:off x="2779385" y="2790545"/>
            <a:ext cx="461030" cy="514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6"/>
            <a:endCxn id="12" idx="2"/>
          </p:cNvCxnSpPr>
          <p:nvPr/>
        </p:nvCxnSpPr>
        <p:spPr>
          <a:xfrm>
            <a:off x="2819400" y="3467100"/>
            <a:ext cx="4572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6"/>
            <a:endCxn id="14" idx="2"/>
          </p:cNvCxnSpPr>
          <p:nvPr/>
        </p:nvCxnSpPr>
        <p:spPr>
          <a:xfrm flipV="1">
            <a:off x="1600200" y="3467100"/>
            <a:ext cx="7620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3" idx="0"/>
            <a:endCxn id="14" idx="4"/>
          </p:cNvCxnSpPr>
          <p:nvPr/>
        </p:nvCxnSpPr>
        <p:spPr>
          <a:xfrm rot="5400000" flipH="1" flipV="1">
            <a:off x="2019300" y="3695700"/>
            <a:ext cx="53340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6" idx="1"/>
            <a:endCxn id="14" idx="5"/>
          </p:cNvCxnSpPr>
          <p:nvPr/>
        </p:nvCxnSpPr>
        <p:spPr>
          <a:xfrm rot="16200000" flipV="1">
            <a:off x="2588885" y="3819245"/>
            <a:ext cx="689630" cy="3625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1"/>
            <a:endCxn id="7" idx="5"/>
          </p:cNvCxnSpPr>
          <p:nvPr/>
        </p:nvCxnSpPr>
        <p:spPr>
          <a:xfrm rot="16200000" flipV="1">
            <a:off x="5865485" y="2981045"/>
            <a:ext cx="308630" cy="2863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" idx="7"/>
            <a:endCxn id="6" idx="3"/>
          </p:cNvCxnSpPr>
          <p:nvPr/>
        </p:nvCxnSpPr>
        <p:spPr>
          <a:xfrm rot="5400000" flipH="1" flipV="1">
            <a:off x="6741785" y="2714345"/>
            <a:ext cx="308630" cy="8197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0" idx="3"/>
            <a:endCxn id="8" idx="7"/>
          </p:cNvCxnSpPr>
          <p:nvPr/>
        </p:nvCxnSpPr>
        <p:spPr>
          <a:xfrm rot="5400000">
            <a:off x="5636885" y="3666845"/>
            <a:ext cx="537230" cy="5149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V="1">
            <a:off x="6122940" y="4011660"/>
            <a:ext cx="1527830" cy="8197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438400" y="3276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1722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066800" y="16764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sz="2400" dirty="0"/>
              <a:t>What is A’s degree 	</a:t>
            </a:r>
            <a:r>
              <a:rPr lang="en-US" dirty="0"/>
              <a:t>	            </a:t>
            </a:r>
            <a:r>
              <a:rPr lang="en-US" sz="2400" dirty="0"/>
              <a:t>What is B’s </a:t>
            </a:r>
            <a:r>
              <a:rPr lang="en-US" sz="2400" dirty="0" err="1"/>
              <a:t>indegree</a:t>
            </a:r>
            <a:r>
              <a:rPr lang="en-US" sz="2400" dirty="0"/>
              <a:t>,</a:t>
            </a:r>
          </a:p>
          <a:p>
            <a:pPr lvl="8"/>
            <a:r>
              <a:rPr lang="en-US" sz="2400" dirty="0"/>
              <a:t>         </a:t>
            </a:r>
            <a:r>
              <a:rPr lang="en-US" sz="2400" dirty="0" err="1"/>
              <a:t>outdegree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61029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Path – route from one node to another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ABEDHG is a path from a </a:t>
            </a:r>
            <a:r>
              <a:rPr lang="en-US" dirty="0" err="1"/>
              <a:t>A</a:t>
            </a:r>
            <a:r>
              <a:rPr lang="en-US" dirty="0"/>
              <a:t> to G</a:t>
            </a:r>
          </a:p>
          <a:p>
            <a:pPr>
              <a:buNone/>
            </a:pPr>
            <a:r>
              <a:rPr lang="en-US" dirty="0"/>
              <a:t>Note that there are multiple paths from A to G.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6000" y="28956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3276600" y="3657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3505200" y="2438400"/>
            <a:ext cx="457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8" name="Oval 7"/>
          <p:cNvSpPr/>
          <p:nvPr/>
        </p:nvSpPr>
        <p:spPr>
          <a:xfrm>
            <a:off x="4267200" y="3200400"/>
            <a:ext cx="457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9" name="Oval 8"/>
          <p:cNvSpPr/>
          <p:nvPr/>
        </p:nvSpPr>
        <p:spPr>
          <a:xfrm>
            <a:off x="3048000" y="4648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4572000" y="4800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" name="Oval 10"/>
          <p:cNvSpPr/>
          <p:nvPr/>
        </p:nvSpPr>
        <p:spPr>
          <a:xfrm>
            <a:off x="6248400" y="3733800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2" name="Oval 11"/>
          <p:cNvSpPr/>
          <p:nvPr/>
        </p:nvSpPr>
        <p:spPr>
          <a:xfrm>
            <a:off x="5638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</a:t>
            </a:r>
          </a:p>
        </p:txBody>
      </p:sp>
      <p:cxnSp>
        <p:nvCxnSpPr>
          <p:cNvPr id="13" name="Straight Arrow Connector 12"/>
          <p:cNvCxnSpPr>
            <a:stCxn id="8" idx="2"/>
            <a:endCxn id="6" idx="6"/>
          </p:cNvCxnSpPr>
          <p:nvPr/>
        </p:nvCxnSpPr>
        <p:spPr>
          <a:xfrm rot="10800000" flipV="1">
            <a:off x="3657600" y="3467100"/>
            <a:ext cx="609600" cy="3429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6"/>
            <a:endCxn id="11" idx="3"/>
          </p:cNvCxnSpPr>
          <p:nvPr/>
        </p:nvCxnSpPr>
        <p:spPr>
          <a:xfrm>
            <a:off x="4724400" y="3467100"/>
            <a:ext cx="1579796" cy="656945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1"/>
            <a:endCxn id="7" idx="5"/>
          </p:cNvCxnSpPr>
          <p:nvPr/>
        </p:nvCxnSpPr>
        <p:spPr>
          <a:xfrm rot="16200000" flipV="1">
            <a:off x="3824824" y="2769184"/>
            <a:ext cx="579952" cy="43871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7"/>
            <a:endCxn id="12" idx="3"/>
          </p:cNvCxnSpPr>
          <p:nvPr/>
        </p:nvCxnSpPr>
        <p:spPr>
          <a:xfrm rot="5400000" flipH="1" flipV="1">
            <a:off x="4918565" y="2502485"/>
            <a:ext cx="514911" cy="1037151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4"/>
            <a:endCxn id="10" idx="1"/>
          </p:cNvCxnSpPr>
          <p:nvPr/>
        </p:nvCxnSpPr>
        <p:spPr>
          <a:xfrm rot="16200000" flipH="1">
            <a:off x="4000500" y="4229100"/>
            <a:ext cx="1122596" cy="13199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1"/>
            <a:endCxn id="5" idx="5"/>
          </p:cNvCxnSpPr>
          <p:nvPr/>
        </p:nvCxnSpPr>
        <p:spPr>
          <a:xfrm rot="16200000" flipV="1">
            <a:off x="2763605" y="3133445"/>
            <a:ext cx="481433" cy="656151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4"/>
            <a:endCxn id="9" idx="7"/>
          </p:cNvCxnSpPr>
          <p:nvPr/>
        </p:nvCxnSpPr>
        <p:spPr>
          <a:xfrm rot="5400000">
            <a:off x="3049354" y="4286250"/>
            <a:ext cx="741596" cy="9389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1" idx="1"/>
            <a:endCxn id="12" idx="4"/>
          </p:cNvCxnSpPr>
          <p:nvPr/>
        </p:nvCxnSpPr>
        <p:spPr>
          <a:xfrm rot="16200000" flipV="1">
            <a:off x="5576071" y="3072630"/>
            <a:ext cx="981355" cy="4748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6"/>
            <a:endCxn id="11" idx="3"/>
          </p:cNvCxnSpPr>
          <p:nvPr/>
        </p:nvCxnSpPr>
        <p:spPr>
          <a:xfrm flipV="1">
            <a:off x="4953000" y="4124045"/>
            <a:ext cx="1351196" cy="867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7010400" y="2438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</a:p>
        </p:txBody>
      </p:sp>
      <p:cxnSp>
        <p:nvCxnSpPr>
          <p:cNvPr id="75" name="Straight Connector 74"/>
          <p:cNvCxnSpPr>
            <a:stCxn id="12" idx="7"/>
            <a:endCxn id="73" idx="2"/>
          </p:cNvCxnSpPr>
          <p:nvPr/>
        </p:nvCxnSpPr>
        <p:spPr>
          <a:xfrm rot="16200000" flipH="1">
            <a:off x="6400800" y="2057400"/>
            <a:ext cx="172804" cy="10463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246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Path 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Path length is the number of steps in a path.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The path length of ABEDHG is 5.</a:t>
            </a:r>
          </a:p>
        </p:txBody>
      </p:sp>
      <p:sp>
        <p:nvSpPr>
          <p:cNvPr id="5" name="Oval 4"/>
          <p:cNvSpPr/>
          <p:nvPr/>
        </p:nvSpPr>
        <p:spPr>
          <a:xfrm>
            <a:off x="2286000" y="28956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3276600" y="3657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3505200" y="2438400"/>
            <a:ext cx="457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8" name="Oval 7"/>
          <p:cNvSpPr/>
          <p:nvPr/>
        </p:nvSpPr>
        <p:spPr>
          <a:xfrm>
            <a:off x="4267200" y="3200400"/>
            <a:ext cx="457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9" name="Oval 8"/>
          <p:cNvSpPr/>
          <p:nvPr/>
        </p:nvSpPr>
        <p:spPr>
          <a:xfrm>
            <a:off x="3048000" y="4648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4572000" y="4800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" name="Oval 10"/>
          <p:cNvSpPr/>
          <p:nvPr/>
        </p:nvSpPr>
        <p:spPr>
          <a:xfrm>
            <a:off x="6248400" y="3733800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2" name="Oval 11"/>
          <p:cNvSpPr/>
          <p:nvPr/>
        </p:nvSpPr>
        <p:spPr>
          <a:xfrm>
            <a:off x="5638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</a:t>
            </a:r>
          </a:p>
        </p:txBody>
      </p:sp>
      <p:cxnSp>
        <p:nvCxnSpPr>
          <p:cNvPr id="13" name="Straight Arrow Connector 12"/>
          <p:cNvCxnSpPr>
            <a:stCxn id="8" idx="2"/>
            <a:endCxn id="6" idx="6"/>
          </p:cNvCxnSpPr>
          <p:nvPr/>
        </p:nvCxnSpPr>
        <p:spPr>
          <a:xfrm rot="10800000" flipV="1">
            <a:off x="3657600" y="3467100"/>
            <a:ext cx="609600" cy="3429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6"/>
            <a:endCxn id="11" idx="3"/>
          </p:cNvCxnSpPr>
          <p:nvPr/>
        </p:nvCxnSpPr>
        <p:spPr>
          <a:xfrm>
            <a:off x="4724400" y="3467100"/>
            <a:ext cx="1579796" cy="656945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1"/>
            <a:endCxn id="7" idx="5"/>
          </p:cNvCxnSpPr>
          <p:nvPr/>
        </p:nvCxnSpPr>
        <p:spPr>
          <a:xfrm rot="16200000" flipV="1">
            <a:off x="3824824" y="2769184"/>
            <a:ext cx="579952" cy="43871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7"/>
            <a:endCxn id="12" idx="3"/>
          </p:cNvCxnSpPr>
          <p:nvPr/>
        </p:nvCxnSpPr>
        <p:spPr>
          <a:xfrm rot="5400000" flipH="1" flipV="1">
            <a:off x="4918565" y="2502485"/>
            <a:ext cx="514911" cy="1037151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4"/>
            <a:endCxn id="10" idx="1"/>
          </p:cNvCxnSpPr>
          <p:nvPr/>
        </p:nvCxnSpPr>
        <p:spPr>
          <a:xfrm rot="16200000" flipH="1">
            <a:off x="4000500" y="4229100"/>
            <a:ext cx="1122596" cy="13199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1"/>
            <a:endCxn id="5" idx="5"/>
          </p:cNvCxnSpPr>
          <p:nvPr/>
        </p:nvCxnSpPr>
        <p:spPr>
          <a:xfrm rot="16200000" flipV="1">
            <a:off x="2763605" y="3133445"/>
            <a:ext cx="481433" cy="656151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4"/>
            <a:endCxn id="9" idx="7"/>
          </p:cNvCxnSpPr>
          <p:nvPr/>
        </p:nvCxnSpPr>
        <p:spPr>
          <a:xfrm rot="5400000">
            <a:off x="3049354" y="4286250"/>
            <a:ext cx="741596" cy="9389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1" idx="1"/>
            <a:endCxn id="12" idx="4"/>
          </p:cNvCxnSpPr>
          <p:nvPr/>
        </p:nvCxnSpPr>
        <p:spPr>
          <a:xfrm rot="16200000" flipV="1">
            <a:off x="5576071" y="3072630"/>
            <a:ext cx="981355" cy="4748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6"/>
            <a:endCxn id="11" idx="3"/>
          </p:cNvCxnSpPr>
          <p:nvPr/>
        </p:nvCxnSpPr>
        <p:spPr>
          <a:xfrm flipV="1">
            <a:off x="4953000" y="4124045"/>
            <a:ext cx="1351196" cy="867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7010400" y="2438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</a:p>
        </p:txBody>
      </p:sp>
      <p:cxnSp>
        <p:nvCxnSpPr>
          <p:cNvPr id="75" name="Straight Connector 74"/>
          <p:cNvCxnSpPr>
            <a:stCxn id="12" idx="7"/>
            <a:endCxn id="73" idx="2"/>
          </p:cNvCxnSpPr>
          <p:nvPr/>
        </p:nvCxnSpPr>
        <p:spPr>
          <a:xfrm rot="16200000" flipH="1">
            <a:off x="6400800" y="2057400"/>
            <a:ext cx="172804" cy="10463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5676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Geodesic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Geodesic – the shortest path from one node to another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ABEG is the geodesic from A to 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6000" y="28956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3276600" y="3657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3505200" y="2438400"/>
            <a:ext cx="457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8" name="Oval 7"/>
          <p:cNvSpPr/>
          <p:nvPr/>
        </p:nvSpPr>
        <p:spPr>
          <a:xfrm>
            <a:off x="4267200" y="3200400"/>
            <a:ext cx="457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9" name="Oval 8"/>
          <p:cNvSpPr/>
          <p:nvPr/>
        </p:nvSpPr>
        <p:spPr>
          <a:xfrm>
            <a:off x="3048000" y="4648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4572000" y="4800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" name="Oval 10"/>
          <p:cNvSpPr/>
          <p:nvPr/>
        </p:nvSpPr>
        <p:spPr>
          <a:xfrm>
            <a:off x="6248400" y="3733800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2" name="Oval 11"/>
          <p:cNvSpPr/>
          <p:nvPr/>
        </p:nvSpPr>
        <p:spPr>
          <a:xfrm>
            <a:off x="5638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</a:t>
            </a:r>
          </a:p>
        </p:txBody>
      </p:sp>
      <p:cxnSp>
        <p:nvCxnSpPr>
          <p:cNvPr id="13" name="Straight Arrow Connector 12"/>
          <p:cNvCxnSpPr>
            <a:stCxn id="8" idx="2"/>
            <a:endCxn id="6" idx="6"/>
          </p:cNvCxnSpPr>
          <p:nvPr/>
        </p:nvCxnSpPr>
        <p:spPr>
          <a:xfrm rot="10800000" flipV="1">
            <a:off x="3657600" y="3467100"/>
            <a:ext cx="609600" cy="3429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6"/>
            <a:endCxn id="11" idx="3"/>
          </p:cNvCxnSpPr>
          <p:nvPr/>
        </p:nvCxnSpPr>
        <p:spPr>
          <a:xfrm>
            <a:off x="4724400" y="3467100"/>
            <a:ext cx="1579796" cy="656945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1"/>
            <a:endCxn id="7" idx="5"/>
          </p:cNvCxnSpPr>
          <p:nvPr/>
        </p:nvCxnSpPr>
        <p:spPr>
          <a:xfrm rot="16200000" flipV="1">
            <a:off x="3824824" y="2769184"/>
            <a:ext cx="579952" cy="43871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7"/>
            <a:endCxn id="12" idx="3"/>
          </p:cNvCxnSpPr>
          <p:nvPr/>
        </p:nvCxnSpPr>
        <p:spPr>
          <a:xfrm rot="5400000" flipH="1" flipV="1">
            <a:off x="4918565" y="2502485"/>
            <a:ext cx="514911" cy="1037151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4"/>
            <a:endCxn id="10" idx="1"/>
          </p:cNvCxnSpPr>
          <p:nvPr/>
        </p:nvCxnSpPr>
        <p:spPr>
          <a:xfrm rot="16200000" flipH="1">
            <a:off x="4000500" y="4229100"/>
            <a:ext cx="1122596" cy="13199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1"/>
            <a:endCxn id="5" idx="5"/>
          </p:cNvCxnSpPr>
          <p:nvPr/>
        </p:nvCxnSpPr>
        <p:spPr>
          <a:xfrm rot="16200000" flipV="1">
            <a:off x="2763605" y="3133445"/>
            <a:ext cx="481433" cy="656151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4"/>
            <a:endCxn id="9" idx="7"/>
          </p:cNvCxnSpPr>
          <p:nvPr/>
        </p:nvCxnSpPr>
        <p:spPr>
          <a:xfrm rot="5400000">
            <a:off x="3049354" y="4286250"/>
            <a:ext cx="741596" cy="9389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1" idx="1"/>
            <a:endCxn id="12" idx="4"/>
          </p:cNvCxnSpPr>
          <p:nvPr/>
        </p:nvCxnSpPr>
        <p:spPr>
          <a:xfrm rot="16200000" flipV="1">
            <a:off x="5576071" y="3072630"/>
            <a:ext cx="981355" cy="4748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6"/>
            <a:endCxn id="11" idx="3"/>
          </p:cNvCxnSpPr>
          <p:nvPr/>
        </p:nvCxnSpPr>
        <p:spPr>
          <a:xfrm flipV="1">
            <a:off x="4953000" y="4124045"/>
            <a:ext cx="1351196" cy="867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7010400" y="2438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</a:p>
        </p:txBody>
      </p:sp>
      <p:cxnSp>
        <p:nvCxnSpPr>
          <p:cNvPr id="75" name="Straight Connector 74"/>
          <p:cNvCxnSpPr>
            <a:stCxn id="12" idx="7"/>
            <a:endCxn id="73" idx="2"/>
          </p:cNvCxnSpPr>
          <p:nvPr/>
        </p:nvCxnSpPr>
        <p:spPr>
          <a:xfrm rot="16200000" flipH="1">
            <a:off x="6400800" y="2057400"/>
            <a:ext cx="172804" cy="10463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0281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Distance – the length of the shortest path from one node to another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This distance from A to G is 3 steps.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6000" y="28956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3276600" y="3657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3505200" y="2438400"/>
            <a:ext cx="457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8" name="Oval 7"/>
          <p:cNvSpPr/>
          <p:nvPr/>
        </p:nvSpPr>
        <p:spPr>
          <a:xfrm>
            <a:off x="4267200" y="3200400"/>
            <a:ext cx="457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9" name="Oval 8"/>
          <p:cNvSpPr/>
          <p:nvPr/>
        </p:nvSpPr>
        <p:spPr>
          <a:xfrm>
            <a:off x="3048000" y="4648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4572000" y="4800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" name="Oval 10"/>
          <p:cNvSpPr/>
          <p:nvPr/>
        </p:nvSpPr>
        <p:spPr>
          <a:xfrm>
            <a:off x="6248400" y="3733800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2" name="Oval 11"/>
          <p:cNvSpPr/>
          <p:nvPr/>
        </p:nvSpPr>
        <p:spPr>
          <a:xfrm>
            <a:off x="5638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</a:t>
            </a:r>
          </a:p>
        </p:txBody>
      </p:sp>
      <p:cxnSp>
        <p:nvCxnSpPr>
          <p:cNvPr id="13" name="Straight Arrow Connector 12"/>
          <p:cNvCxnSpPr>
            <a:stCxn id="8" idx="2"/>
            <a:endCxn id="6" idx="6"/>
          </p:cNvCxnSpPr>
          <p:nvPr/>
        </p:nvCxnSpPr>
        <p:spPr>
          <a:xfrm rot="10800000" flipV="1">
            <a:off x="3657600" y="3467100"/>
            <a:ext cx="609600" cy="3429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6"/>
            <a:endCxn id="11" idx="3"/>
          </p:cNvCxnSpPr>
          <p:nvPr/>
        </p:nvCxnSpPr>
        <p:spPr>
          <a:xfrm>
            <a:off x="4724400" y="3467100"/>
            <a:ext cx="1579796" cy="656945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1"/>
            <a:endCxn id="7" idx="5"/>
          </p:cNvCxnSpPr>
          <p:nvPr/>
        </p:nvCxnSpPr>
        <p:spPr>
          <a:xfrm rot="16200000" flipV="1">
            <a:off x="3824824" y="2769184"/>
            <a:ext cx="579952" cy="43871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7"/>
            <a:endCxn id="12" idx="3"/>
          </p:cNvCxnSpPr>
          <p:nvPr/>
        </p:nvCxnSpPr>
        <p:spPr>
          <a:xfrm rot="5400000" flipH="1" flipV="1">
            <a:off x="4918565" y="2502485"/>
            <a:ext cx="514911" cy="1037151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4"/>
            <a:endCxn id="10" idx="1"/>
          </p:cNvCxnSpPr>
          <p:nvPr/>
        </p:nvCxnSpPr>
        <p:spPr>
          <a:xfrm rot="16200000" flipH="1">
            <a:off x="4000500" y="4229100"/>
            <a:ext cx="1122596" cy="13199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1"/>
            <a:endCxn id="5" idx="5"/>
          </p:cNvCxnSpPr>
          <p:nvPr/>
        </p:nvCxnSpPr>
        <p:spPr>
          <a:xfrm rot="16200000" flipV="1">
            <a:off x="2763605" y="3133445"/>
            <a:ext cx="481433" cy="656151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4"/>
            <a:endCxn id="9" idx="7"/>
          </p:cNvCxnSpPr>
          <p:nvPr/>
        </p:nvCxnSpPr>
        <p:spPr>
          <a:xfrm rot="5400000">
            <a:off x="3049354" y="4286250"/>
            <a:ext cx="741596" cy="9389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1" idx="1"/>
            <a:endCxn id="12" idx="4"/>
          </p:cNvCxnSpPr>
          <p:nvPr/>
        </p:nvCxnSpPr>
        <p:spPr>
          <a:xfrm rot="16200000" flipV="1">
            <a:off x="5576071" y="3072630"/>
            <a:ext cx="981355" cy="4748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6"/>
            <a:endCxn id="11" idx="3"/>
          </p:cNvCxnSpPr>
          <p:nvPr/>
        </p:nvCxnSpPr>
        <p:spPr>
          <a:xfrm flipV="1">
            <a:off x="4953000" y="4124045"/>
            <a:ext cx="1351196" cy="867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7010400" y="2438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</a:p>
        </p:txBody>
      </p:sp>
      <p:cxnSp>
        <p:nvCxnSpPr>
          <p:cNvPr id="75" name="Straight Connector 74"/>
          <p:cNvCxnSpPr>
            <a:stCxn id="12" idx="7"/>
            <a:endCxn id="73" idx="2"/>
          </p:cNvCxnSpPr>
          <p:nvPr/>
        </p:nvCxnSpPr>
        <p:spPr>
          <a:xfrm rot="16200000" flipH="1">
            <a:off x="6400800" y="2057400"/>
            <a:ext cx="172804" cy="10463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8477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Geodesic vs.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“Geodesic” and “Distance” are highly similar concepts, but don’t confuse them!</a:t>
            </a:r>
          </a:p>
          <a:p>
            <a:endParaRPr lang="en-US" dirty="0"/>
          </a:p>
          <a:p>
            <a:r>
              <a:rPr lang="en-US" dirty="0"/>
              <a:t>A geodesic is a path – e.g., DEFG.</a:t>
            </a:r>
          </a:p>
          <a:p>
            <a:endParaRPr lang="en-US" dirty="0"/>
          </a:p>
          <a:p>
            <a:r>
              <a:rPr lang="en-US" dirty="0"/>
              <a:t>A distance is a number – e.g., 3</a:t>
            </a:r>
          </a:p>
        </p:txBody>
      </p:sp>
    </p:spTree>
    <p:extLst>
      <p:ext uri="{BB962C8B-B14F-4D97-AF65-F5344CB8AC3E}">
        <p14:creationId xmlns:p14="http://schemas.microsoft.com/office/powerpoint/2010/main" val="179829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Application of Descriptive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Descriptive statistics combined with graphical analysis are often sufficient network analysis for many research purposes.</a:t>
            </a:r>
          </a:p>
          <a:p>
            <a:endParaRPr lang="en-US" dirty="0"/>
          </a:p>
          <a:p>
            <a:r>
              <a:rPr lang="en-US" dirty="0"/>
              <a:t>A good software package for working with network descriptive statistics and graphs is </a:t>
            </a:r>
            <a:r>
              <a:rPr lang="en-US" dirty="0" err="1"/>
              <a:t>UCINet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https://sites.google.com/site/ucinetsoftware/home</a:t>
            </a:r>
          </a:p>
        </p:txBody>
      </p:sp>
    </p:spTree>
    <p:extLst>
      <p:ext uri="{BB962C8B-B14F-4D97-AF65-F5344CB8AC3E}">
        <p14:creationId xmlns:p14="http://schemas.microsoft.com/office/powerpoint/2010/main" val="25274811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Centrality vs. Centralization</a:t>
            </a:r>
          </a:p>
        </p:txBody>
      </p:sp>
    </p:spTree>
    <p:extLst>
      <p:ext uri="{BB962C8B-B14F-4D97-AF65-F5344CB8AC3E}">
        <p14:creationId xmlns:p14="http://schemas.microsoft.com/office/powerpoint/2010/main" val="1539310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What is Centrality?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It is a property of a node in a graph – that is, the property of an individual or unit under study.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It is a measure of the </a:t>
            </a:r>
            <a:r>
              <a:rPr lang="en-US" b="1" dirty="0"/>
              <a:t>prominence</a:t>
            </a:r>
            <a:r>
              <a:rPr lang="en-US" dirty="0"/>
              <a:t> of that one point relative to other points.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There are different conceptions of what it means to be “central”.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773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What is Centralization?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>
            <a:normAutofit/>
          </a:bodyPr>
          <a:lstStyle/>
          <a:p>
            <a:r>
              <a:rPr lang="en-US" sz="2400" dirty="0"/>
              <a:t>It is a property of the graph as a whole.</a:t>
            </a:r>
          </a:p>
          <a:p>
            <a:r>
              <a:rPr lang="en-US" sz="2400" dirty="0"/>
              <a:t>Refers to the overall cohesion or integration of the graph.</a:t>
            </a:r>
          </a:p>
          <a:p>
            <a:r>
              <a:rPr lang="en-US" sz="2400" dirty="0"/>
              <a:t>Compares most central point to all other points.  Ratio of the actual sum of differences to the maximum possible sum of differences.</a:t>
            </a:r>
          </a:p>
        </p:txBody>
      </p:sp>
      <p:sp>
        <p:nvSpPr>
          <p:cNvPr id="4" name="Oval 3"/>
          <p:cNvSpPr/>
          <p:nvPr/>
        </p:nvSpPr>
        <p:spPr>
          <a:xfrm>
            <a:off x="2057400" y="4495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62200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76400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76400" y="495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90800" y="5029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0" y="3505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430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19200" y="5486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00400" y="563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0" idx="5"/>
            <a:endCxn id="6" idx="1"/>
          </p:cNvCxnSpPr>
          <p:nvPr/>
        </p:nvCxnSpPr>
        <p:spPr>
          <a:xfrm rot="16200000" flipH="1">
            <a:off x="1311182" y="3673382"/>
            <a:ext cx="349436" cy="425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14600" y="3657600"/>
            <a:ext cx="403318" cy="403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5"/>
            <a:endCxn id="4" idx="1"/>
          </p:cNvCxnSpPr>
          <p:nvPr/>
        </p:nvCxnSpPr>
        <p:spPr>
          <a:xfrm rot="16200000" flipH="1">
            <a:off x="1768382" y="4206782"/>
            <a:ext cx="349436" cy="2732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3"/>
            <a:endCxn id="4" idx="7"/>
          </p:cNvCxnSpPr>
          <p:nvPr/>
        </p:nvCxnSpPr>
        <p:spPr>
          <a:xfrm rot="5400000">
            <a:off x="2111282" y="4244882"/>
            <a:ext cx="349436" cy="1970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209800" y="4648200"/>
            <a:ext cx="403318" cy="403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3"/>
            <a:endCxn id="7" idx="7"/>
          </p:cNvCxnSpPr>
          <p:nvPr/>
        </p:nvCxnSpPr>
        <p:spPr>
          <a:xfrm rot="5400000">
            <a:off x="1768382" y="4663982"/>
            <a:ext cx="349436" cy="2732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743200" y="5181600"/>
            <a:ext cx="479518" cy="4795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3"/>
            <a:endCxn id="7" idx="3"/>
          </p:cNvCxnSpPr>
          <p:nvPr/>
        </p:nvCxnSpPr>
        <p:spPr>
          <a:xfrm rot="5400000">
            <a:off x="1698718" y="508308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11" idx="7"/>
          </p:cNvCxnSpPr>
          <p:nvPr/>
        </p:nvCxnSpPr>
        <p:spPr>
          <a:xfrm rot="5400000">
            <a:off x="1311182" y="5121182"/>
            <a:ext cx="425636" cy="3494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019800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410200" y="3886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58000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4864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315200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5715000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6294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239000" y="510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4676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22" idx="6"/>
            <a:endCxn id="24" idx="2"/>
          </p:cNvCxnSpPr>
          <p:nvPr/>
        </p:nvCxnSpPr>
        <p:spPr>
          <a:xfrm>
            <a:off x="6172200" y="3429000"/>
            <a:ext cx="685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3" idx="0"/>
            <a:endCxn id="22" idx="3"/>
          </p:cNvCxnSpPr>
          <p:nvPr/>
        </p:nvCxnSpPr>
        <p:spPr>
          <a:xfrm rot="5400000" flipH="1" flipV="1">
            <a:off x="5562600" y="3406682"/>
            <a:ext cx="403318" cy="5557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3" idx="4"/>
            <a:endCxn id="25" idx="1"/>
          </p:cNvCxnSpPr>
          <p:nvPr/>
        </p:nvCxnSpPr>
        <p:spPr>
          <a:xfrm rot="16200000" flipH="1">
            <a:off x="5181600" y="4343400"/>
            <a:ext cx="631918" cy="22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5" idx="4"/>
            <a:endCxn id="27" idx="0"/>
          </p:cNvCxnSpPr>
          <p:nvPr/>
        </p:nvCxnSpPr>
        <p:spPr>
          <a:xfrm rot="16200000" flipH="1">
            <a:off x="5410200" y="4953000"/>
            <a:ext cx="533400" cy="22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7" idx="5"/>
            <a:endCxn id="28" idx="2"/>
          </p:cNvCxnSpPr>
          <p:nvPr/>
        </p:nvCxnSpPr>
        <p:spPr>
          <a:xfrm rot="16200000" flipH="1">
            <a:off x="6035582" y="5273582"/>
            <a:ext cx="403318" cy="784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5"/>
            <a:endCxn id="26" idx="1"/>
          </p:cNvCxnSpPr>
          <p:nvPr/>
        </p:nvCxnSpPr>
        <p:spPr>
          <a:xfrm rot="16200000" flipH="1">
            <a:off x="6911882" y="3559082"/>
            <a:ext cx="501836" cy="3494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6" idx="4"/>
            <a:endCxn id="30" idx="0"/>
          </p:cNvCxnSpPr>
          <p:nvPr/>
        </p:nvCxnSpPr>
        <p:spPr>
          <a:xfrm rot="16200000" flipH="1">
            <a:off x="7239000" y="4267200"/>
            <a:ext cx="457200" cy="15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0" idx="4"/>
            <a:endCxn id="29" idx="0"/>
          </p:cNvCxnSpPr>
          <p:nvPr/>
        </p:nvCxnSpPr>
        <p:spPr>
          <a:xfrm rot="5400000">
            <a:off x="7239000" y="4800600"/>
            <a:ext cx="381000" cy="22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9" idx="4"/>
            <a:endCxn id="28" idx="7"/>
          </p:cNvCxnSpPr>
          <p:nvPr/>
        </p:nvCxnSpPr>
        <p:spPr>
          <a:xfrm rot="5400000">
            <a:off x="6759482" y="5257800"/>
            <a:ext cx="555718" cy="5557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36576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962400" y="4343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4290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2672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6576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8862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962400" y="495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2672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810000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FB95DBC-6994-014B-DAB9-48B9AD48563F}"/>
              </a:ext>
            </a:extLst>
          </p:cNvPr>
          <p:cNvSpPr txBox="1"/>
          <p:nvPr/>
        </p:nvSpPr>
        <p:spPr>
          <a:xfrm>
            <a:off x="1589588" y="521558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Network A</a:t>
            </a:r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964A6E-8D52-435E-3DD3-1D0D9D86F31E}"/>
              </a:ext>
            </a:extLst>
          </p:cNvPr>
          <p:cNvSpPr txBox="1"/>
          <p:nvPr/>
        </p:nvSpPr>
        <p:spPr>
          <a:xfrm>
            <a:off x="3467100" y="518159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Network B</a:t>
            </a:r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7E34FFA-24A4-4D9B-A1E5-51682D020668}"/>
              </a:ext>
            </a:extLst>
          </p:cNvPr>
          <p:cNvSpPr txBox="1"/>
          <p:nvPr/>
        </p:nvSpPr>
        <p:spPr>
          <a:xfrm>
            <a:off x="5879101" y="5160454"/>
            <a:ext cx="1393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Network 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5964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Why are Centrality and Centralization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Access to information and ideas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Interaction among members of the network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Control the flow of information, resources, and other network content</a:t>
            </a:r>
          </a:p>
          <a:p>
            <a:endParaRPr lang="en-US" dirty="0"/>
          </a:p>
          <a:p>
            <a:r>
              <a:rPr lang="en-US" dirty="0"/>
              <a:t>Visibility</a:t>
            </a:r>
          </a:p>
          <a:p>
            <a:endParaRPr lang="en-US" dirty="0"/>
          </a:p>
          <a:p>
            <a:r>
              <a:rPr lang="en-US" dirty="0"/>
              <a:t>Ability to act together collectively</a:t>
            </a:r>
          </a:p>
        </p:txBody>
      </p:sp>
    </p:spTree>
    <p:extLst>
      <p:ext uri="{BB962C8B-B14F-4D97-AF65-F5344CB8AC3E}">
        <p14:creationId xmlns:p14="http://schemas.microsoft.com/office/powerpoint/2010/main" val="35879532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Multiple Ways to Calculate Centrality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Degree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Closeness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Betweenness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Eigenvector</a:t>
            </a:r>
          </a:p>
        </p:txBody>
      </p:sp>
    </p:spTree>
    <p:extLst>
      <p:ext uri="{BB962C8B-B14F-4D97-AF65-F5344CB8AC3E}">
        <p14:creationId xmlns:p14="http://schemas.microsoft.com/office/powerpoint/2010/main" val="5126475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Calculating Centrality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500" b="1" dirty="0"/>
              <a:t>Degree</a:t>
            </a:r>
            <a:r>
              <a:rPr lang="en-US" sz="2500" dirty="0"/>
              <a:t> – Proportional to the number of other nodes to which a node is linked – Number of links divided by (n-1). 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325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Calculating Centrality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500" b="1" dirty="0"/>
              <a:t>Degree</a:t>
            </a:r>
            <a:r>
              <a:rPr lang="en-US" sz="2500" dirty="0"/>
              <a:t> – Proportional to the number of other nodes to which a node is linked – Number of links divided by (n-1).  </a:t>
            </a:r>
          </a:p>
          <a:p>
            <a:pPr>
              <a:buNone/>
            </a:pPr>
            <a:endParaRPr lang="en-US" sz="2500" dirty="0"/>
          </a:p>
          <a:p>
            <a:r>
              <a:rPr lang="en-US" sz="2500" b="1" dirty="0"/>
              <a:t>Closeness</a:t>
            </a:r>
            <a:r>
              <a:rPr lang="en-US" sz="2500" dirty="0"/>
              <a:t> – The sum of geodesic distances (shortest paths) to all other points in the graph.  Divide by (n-1), then invert.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0506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Calculating Centrality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Degree</a:t>
            </a:r>
            <a:r>
              <a:rPr lang="en-US" dirty="0"/>
              <a:t> – Proportional to the number of other nodes to which a node is linked – Number of links divided by (n-1).  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Closeness</a:t>
            </a:r>
            <a:r>
              <a:rPr lang="en-US" dirty="0"/>
              <a:t> – The sum of geodesic distances (shortest paths) to all other points in the graph.  Divide by (n-1), then invert.  </a:t>
            </a:r>
          </a:p>
          <a:p>
            <a:endParaRPr lang="en-US" dirty="0"/>
          </a:p>
          <a:p>
            <a:r>
              <a:rPr lang="en-US" b="1" dirty="0"/>
              <a:t>Betweenness</a:t>
            </a:r>
            <a:r>
              <a:rPr lang="en-US" dirty="0"/>
              <a:t> – The extent to which a particular point lies ‘between’ other points in the graph; how many shortest paths (geodesics) is it on?  A measure of brokerage or gatekeeping.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996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Betweenness</a:t>
            </a:r>
            <a:r>
              <a:rPr lang="en-US" dirty="0">
                <a:solidFill>
                  <a:srgbClr val="002060"/>
                </a:solidFill>
              </a:rPr>
              <a:t> Centrality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Betweenness Centrality of Node </a:t>
                </a:r>
                <a:r>
                  <a:rPr lang="en-US" dirty="0" err="1"/>
                  <a:t>i</a:t>
                </a:r>
                <a:r>
                  <a:rPr lang="en-US" dirty="0"/>
                  <a:t> =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𝑗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&lt;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  <m:sup/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𝑔</m:t>
                          </m:r>
                          <m:r>
                            <a:rPr lang="en-US" b="0" i="1" baseline="-2500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𝑗𝑘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𝑛𝑖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)/</m:t>
                          </m:r>
                        </m:e>
                      </m:nary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𝑔</m:t>
                      </m:r>
                      <m:r>
                        <a:rPr lang="en-US" i="1" baseline="-25000">
                          <a:solidFill>
                            <a:schemeClr val="tx1"/>
                          </a:solidFill>
                          <a:latin typeface="Cambria Math"/>
                        </a:rPr>
                        <m:t>𝑗</m:t>
                      </m:r>
                      <m:r>
                        <a:rPr lang="en-US" b="0" i="1" baseline="-25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274320" lvl="1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where </a:t>
                </a:r>
                <a:r>
                  <a:rPr lang="en-US" i="1" dirty="0" err="1">
                    <a:solidFill>
                      <a:schemeClr val="tx1"/>
                    </a:solidFill>
                  </a:rPr>
                  <a:t>i</a:t>
                </a:r>
                <a:r>
                  <a:rPr lang="en-US" dirty="0">
                    <a:solidFill>
                      <a:schemeClr val="tx1"/>
                    </a:solidFill>
                  </a:rPr>
                  <a:t> is a node that is distinct from </a:t>
                </a:r>
                <a:r>
                  <a:rPr lang="en-US" i="1" dirty="0">
                    <a:solidFill>
                      <a:schemeClr val="tx1"/>
                    </a:solidFill>
                  </a:rPr>
                  <a:t>j</a:t>
                </a:r>
                <a:r>
                  <a:rPr lang="en-US" dirty="0">
                    <a:solidFill>
                      <a:schemeClr val="tx1"/>
                    </a:solidFill>
                  </a:rPr>
                  <a:t> and </a:t>
                </a:r>
                <a:r>
                  <a:rPr lang="en-US" i="1" dirty="0">
                    <a:solidFill>
                      <a:schemeClr val="tx1"/>
                    </a:solidFill>
                  </a:rPr>
                  <a:t>k</a:t>
                </a:r>
                <a:r>
                  <a:rPr lang="en-US" dirty="0">
                    <a:solidFill>
                      <a:schemeClr val="tx1"/>
                    </a:solidFill>
                  </a:rPr>
                  <a:t>, </a:t>
                </a:r>
              </a:p>
              <a:p>
                <a:pPr marL="274320" lvl="1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274320" lvl="1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and where </a:t>
                </a:r>
                <a:r>
                  <a:rPr lang="en-US" dirty="0" err="1">
                    <a:solidFill>
                      <a:schemeClr val="tx1"/>
                    </a:solidFill>
                  </a:rPr>
                  <a:t>g</a:t>
                </a:r>
                <a:r>
                  <a:rPr lang="en-US" baseline="-25000" dirty="0" err="1">
                    <a:solidFill>
                      <a:schemeClr val="tx1"/>
                    </a:solidFill>
                  </a:rPr>
                  <a:t>jk</a:t>
                </a: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n</a:t>
                </a:r>
                <a:r>
                  <a:rPr lang="en-US" baseline="-25000" dirty="0" err="1">
                    <a:solidFill>
                      <a:schemeClr val="tx1"/>
                    </a:solidFill>
                  </a:rPr>
                  <a:t>i</a:t>
                </a:r>
                <a:r>
                  <a:rPr lang="en-US" dirty="0">
                    <a:solidFill>
                      <a:schemeClr val="tx1"/>
                    </a:solidFill>
                  </a:rPr>
                  <a:t>) is the number of geodesics linking the two actors that contain actor </a:t>
                </a:r>
                <a:r>
                  <a:rPr lang="en-US" baseline="-25000" dirty="0" err="1">
                    <a:solidFill>
                      <a:schemeClr val="tx1"/>
                    </a:solidFill>
                  </a:rPr>
                  <a:t>i</a:t>
                </a:r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274320" lvl="1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274320" lvl="1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This measure can be standardized to the [0,1] interval by dividing by the number of dyads in the network minus </a:t>
                </a:r>
                <a:r>
                  <a:rPr lang="en-US" dirty="0" err="1">
                    <a:solidFill>
                      <a:schemeClr val="tx1"/>
                    </a:solidFill>
                  </a:rPr>
                  <a:t>n</a:t>
                </a:r>
                <a:r>
                  <a:rPr lang="en-US" baseline="-25000" dirty="0" err="1">
                    <a:solidFill>
                      <a:schemeClr val="tx1"/>
                    </a:solidFill>
                  </a:rPr>
                  <a:t>i</a:t>
                </a:r>
                <a:r>
                  <a:rPr lang="en-US" dirty="0">
                    <a:solidFill>
                      <a:schemeClr val="tx1"/>
                    </a:solidFill>
                  </a:rPr>
                  <a:t>:</a:t>
                </a:r>
              </a:p>
              <a:p>
                <a:pPr marL="274320" lvl="1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(n-1)(n-2)/2  </a:t>
                </a:r>
              </a:p>
              <a:p>
                <a:pPr marL="274320" lvl="1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274320" lvl="1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From </a:t>
                </a:r>
                <a:r>
                  <a:rPr lang="en-US" dirty="0" err="1">
                    <a:solidFill>
                      <a:schemeClr val="tx1"/>
                    </a:solidFill>
                  </a:rPr>
                  <a:t>Stanely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Wassertman</a:t>
                </a:r>
                <a:r>
                  <a:rPr lang="en-US" dirty="0">
                    <a:solidFill>
                      <a:schemeClr val="tx1"/>
                    </a:solidFill>
                  </a:rPr>
                  <a:t> and Katherine Faust, </a:t>
                </a:r>
                <a:r>
                  <a:rPr lang="en-US" i="1" dirty="0">
                    <a:solidFill>
                      <a:schemeClr val="tx1"/>
                    </a:solidFill>
                  </a:rPr>
                  <a:t>Social Network Analysis </a:t>
                </a:r>
                <a:r>
                  <a:rPr lang="en-US" dirty="0">
                    <a:solidFill>
                      <a:schemeClr val="tx1"/>
                    </a:solidFill>
                  </a:rPr>
                  <a:t>(Cambridge University Press, 1994), p. 190.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45" t="-2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47397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Calculating Centrality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Degree</a:t>
            </a:r>
            <a:r>
              <a:rPr lang="en-US" dirty="0"/>
              <a:t> – Proportional to the number of other nodes to which a node is linked – Number of links divided by (n-1).  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Closeness</a:t>
            </a:r>
            <a:r>
              <a:rPr lang="en-US" dirty="0"/>
              <a:t> – The sum of geodesic distances (shortest paths) to all other points in the graph.  Divide by (n-1), then invert.  </a:t>
            </a:r>
          </a:p>
          <a:p>
            <a:endParaRPr lang="en-US" dirty="0"/>
          </a:p>
          <a:p>
            <a:r>
              <a:rPr lang="en-US" b="1" dirty="0"/>
              <a:t>Betweenness</a:t>
            </a:r>
            <a:r>
              <a:rPr lang="en-US" dirty="0"/>
              <a:t> – The extent to which a particular point lies ‘between’ other points in the graph; how many shortest paths (geodesics) is it on?  A measure of brokerage or gatekeeping.  </a:t>
            </a:r>
          </a:p>
          <a:p>
            <a:endParaRPr lang="en-US" dirty="0"/>
          </a:p>
          <a:p>
            <a:r>
              <a:rPr lang="en-US" b="1" dirty="0"/>
              <a:t>Eigenvector</a:t>
            </a:r>
            <a:r>
              <a:rPr lang="en-US" dirty="0"/>
              <a:t>– A weighted measure of centrality that takes into account the centrality of other nodes to which a node is connected.  That is, being connect with other central nodes increases centrality.  E.g., secretary of powerful person.  Google’s page rank algorithm is a variant of Eigenvector Centrality.</a:t>
            </a:r>
          </a:p>
        </p:txBody>
      </p:sp>
    </p:spTree>
    <p:extLst>
      <p:ext uri="{BB962C8B-B14F-4D97-AF65-F5344CB8AC3E}">
        <p14:creationId xmlns:p14="http://schemas.microsoft.com/office/powerpoint/2010/main" val="1880003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Density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Density is a property of a network.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Density is the general level of linkage in the network</a:t>
            </a:r>
          </a:p>
          <a:p>
            <a:endParaRPr lang="en-US" dirty="0"/>
          </a:p>
          <a:p>
            <a:r>
              <a:rPr lang="en-US" dirty="0"/>
              <a:t>Density = # of lines / # of lines in a complete graph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Density = # of lines / [ (n (n-1))/2 ] </a:t>
            </a:r>
          </a:p>
          <a:p>
            <a:endParaRPr lang="en-US" dirty="0"/>
          </a:p>
          <a:p>
            <a:r>
              <a:rPr lang="en-US" dirty="0"/>
              <a:t>Note that n=number of nodes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223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Eigenvector Centrality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Eigenvector Centrality of Node </a:t>
                </a:r>
                <a:r>
                  <a:rPr lang="en-US" dirty="0" err="1"/>
                  <a:t>i</a:t>
                </a:r>
                <a:r>
                  <a:rPr lang="en-US" dirty="0"/>
                  <a:t> =</a:t>
                </a:r>
              </a:p>
              <a:p>
                <a:pPr lvl="1"/>
                <a:endParaRPr lang="en-US" dirty="0"/>
              </a:p>
              <a:p>
                <a:pPr marL="274320" lvl="1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𝜆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𝑗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&lt;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</m:sub>
                      <m:sup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𝑁𝑒𝑡𝑤𝑜𝑟𝑘</m:t>
                        </m:r>
                        <m:r>
                          <a:rPr lang="en-US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</m:nary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n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i</a:t>
                </a:r>
              </a:p>
              <a:p>
                <a:pPr marL="274320" lvl="1" indent="0">
                  <a:buClr>
                    <a:srgbClr val="CCB400"/>
                  </a:buClr>
                  <a:buNone/>
                </a:pPr>
                <a:endParaRPr lang="en-US" sz="2000" dirty="0">
                  <a:solidFill>
                    <a:prstClr val="black"/>
                  </a:solidFill>
                </a:endParaRPr>
              </a:p>
              <a:p>
                <a:pPr marL="274320" lvl="1" indent="0">
                  <a:buClr>
                    <a:srgbClr val="CCB400"/>
                  </a:buClr>
                  <a:buNone/>
                </a:pPr>
                <a:r>
                  <a:rPr lang="en-US" sz="2000" dirty="0">
                    <a:solidFill>
                      <a:prstClr val="black"/>
                    </a:solidFill>
                  </a:rPr>
                  <a:t>where </a:t>
                </a:r>
                <a:r>
                  <a:rPr lang="en-US" sz="2000" i="1" dirty="0" err="1">
                    <a:solidFill>
                      <a:prstClr val="black"/>
                    </a:solidFill>
                  </a:rPr>
                  <a:t>i</a:t>
                </a:r>
                <a:r>
                  <a:rPr lang="en-US" sz="2000" dirty="0">
                    <a:solidFill>
                      <a:prstClr val="black"/>
                    </a:solidFill>
                  </a:rPr>
                  <a:t> is a node that is distinct from </a:t>
                </a:r>
                <a:r>
                  <a:rPr lang="en-US" sz="2000" i="1" dirty="0">
                    <a:solidFill>
                      <a:prstClr val="black"/>
                    </a:solidFill>
                  </a:rPr>
                  <a:t>j</a:t>
                </a:r>
                <a:r>
                  <a:rPr lang="en-US" sz="2000" dirty="0">
                    <a:solidFill>
                      <a:prstClr val="black"/>
                    </a:solidFill>
                  </a:rPr>
                  <a:t> and </a:t>
                </a:r>
                <a:r>
                  <a:rPr lang="en-US" sz="2000" i="1" dirty="0">
                    <a:solidFill>
                      <a:prstClr val="black"/>
                    </a:solidFill>
                  </a:rPr>
                  <a:t>k</a:t>
                </a:r>
                <a:r>
                  <a:rPr lang="en-US" sz="2000" dirty="0">
                    <a:solidFill>
                      <a:prstClr val="black"/>
                    </a:solidFill>
                  </a:rPr>
                  <a:t>, </a:t>
                </a:r>
              </a:p>
              <a:p>
                <a:pPr marL="274320" lvl="1" indent="0">
                  <a:buClr>
                    <a:srgbClr val="CCB400"/>
                  </a:buClr>
                  <a:buNone/>
                </a:pPr>
                <a:endParaRPr lang="en-US" sz="2000" dirty="0">
                  <a:solidFill>
                    <a:prstClr val="black"/>
                  </a:solidFill>
                </a:endParaRPr>
              </a:p>
              <a:p>
                <a:pPr marL="274320" lvl="1" indent="0">
                  <a:buClr>
                    <a:srgbClr val="CCB400"/>
                  </a:buClr>
                  <a:buNone/>
                </a:pPr>
                <a:r>
                  <a:rPr lang="en-US" sz="2000" dirty="0" err="1">
                    <a:solidFill>
                      <a:prstClr val="black"/>
                    </a:solidFill>
                  </a:rPr>
                  <a:t>Network</a:t>
                </a:r>
                <a:r>
                  <a:rPr lang="en-US" sz="2000" baseline="-25000" dirty="0" err="1">
                    <a:solidFill>
                      <a:prstClr val="black"/>
                    </a:solidFill>
                  </a:rPr>
                  <a:t>n</a:t>
                </a:r>
                <a:r>
                  <a:rPr lang="en-US" sz="2000" dirty="0">
                    <a:solidFill>
                      <a:prstClr val="black"/>
                    </a:solidFill>
                  </a:rPr>
                  <a:t> is an adjacency matrix with </a:t>
                </a:r>
                <a:r>
                  <a:rPr lang="en-US" sz="2000" i="1" dirty="0">
                    <a:solidFill>
                      <a:prstClr val="black"/>
                    </a:solidFill>
                  </a:rPr>
                  <a:t>n</a:t>
                </a:r>
                <a:r>
                  <a:rPr lang="en-US" sz="2000" dirty="0">
                    <a:solidFill>
                      <a:prstClr val="black"/>
                    </a:solidFill>
                  </a:rPr>
                  <a:t> nodes,</a:t>
                </a:r>
              </a:p>
              <a:p>
                <a:pPr marL="274320" lvl="1" indent="0">
                  <a:buClr>
                    <a:srgbClr val="CCB400"/>
                  </a:buClr>
                  <a:buNone/>
                </a:pPr>
                <a:endParaRPr lang="en-US" sz="2000" dirty="0">
                  <a:solidFill>
                    <a:prstClr val="black"/>
                  </a:solidFill>
                </a:endParaRPr>
              </a:p>
              <a:p>
                <a:pPr marL="274320" lvl="1" indent="0">
                  <a:buClr>
                    <a:srgbClr val="CCB400"/>
                  </a:buClr>
                  <a:buNone/>
                </a:pPr>
                <a:r>
                  <a:rPr lang="en-US" sz="2000" dirty="0" err="1">
                    <a:solidFill>
                      <a:prstClr val="black"/>
                    </a:solidFill>
                  </a:rPr>
                  <a:t>n</a:t>
                </a:r>
                <a:r>
                  <a:rPr lang="en-US" sz="2000" baseline="-25000" dirty="0" err="1">
                    <a:solidFill>
                      <a:prstClr val="black"/>
                    </a:solidFill>
                  </a:rPr>
                  <a:t>i</a:t>
                </a:r>
                <a:r>
                  <a:rPr lang="en-US" sz="2000" dirty="0">
                    <a:solidFill>
                      <a:prstClr val="black"/>
                    </a:solidFill>
                  </a:rPr>
                  <a:t> is the realized value of a link in the network,</a:t>
                </a:r>
              </a:p>
              <a:p>
                <a:pPr marL="274320" lvl="1" indent="0">
                  <a:buClr>
                    <a:srgbClr val="CCB400"/>
                  </a:buClr>
                  <a:buNone/>
                </a:pPr>
                <a:endParaRPr lang="en-US" sz="2000" dirty="0">
                  <a:solidFill>
                    <a:prstClr val="black"/>
                  </a:solidFill>
                </a:endParaRPr>
              </a:p>
              <a:p>
                <a:pPr marL="274320" lvl="1" indent="0">
                  <a:buClr>
                    <a:srgbClr val="CCB400"/>
                  </a:buClr>
                  <a:buNone/>
                </a:pPr>
                <a:r>
                  <a:rPr lang="en-US" sz="2000" dirty="0">
                    <a:solidFill>
                      <a:prstClr val="black"/>
                    </a:solidFill>
                  </a:rPr>
                  <a:t>And </a:t>
                </a:r>
                <a:r>
                  <a:rPr lang="en-US" sz="2000" dirty="0">
                    <a:solidFill>
                      <a:prstClr val="black"/>
                    </a:solidFill>
                    <a:latin typeface="Symbol" panose="05050102010706020507" pitchFamily="18" charset="2"/>
                  </a:rPr>
                  <a:t>l</a:t>
                </a:r>
                <a:r>
                  <a:rPr lang="en-US" sz="2000" dirty="0">
                    <a:solidFill>
                      <a:prstClr val="black"/>
                    </a:solidFill>
                  </a:rPr>
                  <a:t> is an eigenvector solved through an iterative algorithm.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l="-789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30342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Other Centrality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a large number of other possible measures of centrality.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For example, there are various ways to measure centrality in directed networks.</a:t>
            </a:r>
          </a:p>
          <a:p>
            <a:endParaRPr lang="en-US" dirty="0"/>
          </a:p>
          <a:p>
            <a:r>
              <a:rPr lang="en-US" dirty="0"/>
              <a:t>K-step reach, average recipient distance, etc., etc.</a:t>
            </a:r>
          </a:p>
          <a:p>
            <a:endParaRPr lang="en-US" dirty="0"/>
          </a:p>
          <a:p>
            <a:r>
              <a:rPr lang="en-US" b="1" dirty="0"/>
              <a:t>Different measures are often highly correlated </a:t>
            </a:r>
          </a:p>
        </p:txBody>
      </p:sp>
    </p:spTree>
    <p:extLst>
      <p:ext uri="{BB962C8B-B14F-4D97-AF65-F5344CB8AC3E}">
        <p14:creationId xmlns:p14="http://schemas.microsoft.com/office/powerpoint/2010/main" val="29840895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Calculating Centralization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Step 1.  Compute centrality of all points.</a:t>
            </a:r>
          </a:p>
          <a:p>
            <a:r>
              <a:rPr lang="en-US" dirty="0"/>
              <a:t>Step 2.  Identify the most central point.</a:t>
            </a:r>
          </a:p>
          <a:p>
            <a:r>
              <a:rPr lang="en-US" dirty="0"/>
              <a:t>Step 3.  Compute the difference between the centrality of the most central point and all other points.  Sum those differences.</a:t>
            </a:r>
          </a:p>
          <a:p>
            <a:r>
              <a:rPr lang="en-US" dirty="0"/>
              <a:t>Step 4.  Repeat steps 1 through 3 for the most centralized possible network with that same number of nodes.  Note that a 'star' network is always the most centralized network.</a:t>
            </a:r>
          </a:p>
          <a:p>
            <a:r>
              <a:rPr lang="en-US" dirty="0"/>
              <a:t>Step 5.  Divide your answer in Step 3 by your answer in Step 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0718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Calculating Centralization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Step 1.  Compute the Centrality of All Points</a:t>
            </a:r>
          </a:p>
          <a:p>
            <a:r>
              <a:rPr lang="en-US" sz="2000" dirty="0"/>
              <a:t>Degree Centrality of Node A = ?</a:t>
            </a:r>
          </a:p>
          <a:p>
            <a:r>
              <a:rPr lang="en-US" sz="2000" dirty="0"/>
              <a:t>Degree Centrality of All Node </a:t>
            </a:r>
            <a:r>
              <a:rPr lang="en-US" sz="2000" dirty="0" err="1"/>
              <a:t>Bs</a:t>
            </a:r>
            <a:r>
              <a:rPr lang="en-US" sz="2000" dirty="0"/>
              <a:t> = ?</a:t>
            </a:r>
          </a:p>
          <a:p>
            <a:r>
              <a:rPr lang="en-US" sz="2000" dirty="0"/>
              <a:t>Degree Centrality of All Node Cs = ?</a:t>
            </a:r>
          </a:p>
        </p:txBody>
      </p:sp>
      <p:sp>
        <p:nvSpPr>
          <p:cNvPr id="4" name="Oval 3"/>
          <p:cNvSpPr/>
          <p:nvPr/>
        </p:nvSpPr>
        <p:spPr>
          <a:xfrm>
            <a:off x="1979477" y="4543146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2362200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47800" y="3899139"/>
            <a:ext cx="304800" cy="2789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1676400" y="495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7000" y="508308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0" y="3505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90600" y="3428999"/>
            <a:ext cx="358682" cy="2965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1219200" y="5486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42109" y="563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cxnSpLocks/>
            <a:stCxn id="10" idx="5"/>
            <a:endCxn id="6" idx="1"/>
          </p:cNvCxnSpPr>
          <p:nvPr/>
        </p:nvCxnSpPr>
        <p:spPr>
          <a:xfrm>
            <a:off x="1296754" y="3682130"/>
            <a:ext cx="195683" cy="2578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14600" y="3657600"/>
            <a:ext cx="403318" cy="403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5"/>
            <a:endCxn id="4" idx="1"/>
          </p:cNvCxnSpPr>
          <p:nvPr/>
        </p:nvCxnSpPr>
        <p:spPr>
          <a:xfrm>
            <a:off x="1707963" y="4137213"/>
            <a:ext cx="316151" cy="4394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3"/>
            <a:endCxn id="4" idx="7"/>
          </p:cNvCxnSpPr>
          <p:nvPr/>
        </p:nvCxnSpPr>
        <p:spPr>
          <a:xfrm flipH="1">
            <a:off x="2239640" y="4168682"/>
            <a:ext cx="144878" cy="407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stCxn id="4" idx="5"/>
          </p:cNvCxnSpPr>
          <p:nvPr/>
        </p:nvCxnSpPr>
        <p:spPr>
          <a:xfrm>
            <a:off x="2239640" y="4738268"/>
            <a:ext cx="447955" cy="42589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3"/>
            <a:endCxn id="7" idx="7"/>
          </p:cNvCxnSpPr>
          <p:nvPr/>
        </p:nvCxnSpPr>
        <p:spPr>
          <a:xfrm flipH="1">
            <a:off x="1806482" y="4738268"/>
            <a:ext cx="217632" cy="2370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769810" y="5181600"/>
            <a:ext cx="479518" cy="4795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3"/>
            <a:endCxn id="7" idx="3"/>
          </p:cNvCxnSpPr>
          <p:nvPr/>
        </p:nvCxnSpPr>
        <p:spPr>
          <a:xfrm rot="5400000">
            <a:off x="1698718" y="508308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11" idx="7"/>
          </p:cNvCxnSpPr>
          <p:nvPr/>
        </p:nvCxnSpPr>
        <p:spPr>
          <a:xfrm rot="5400000">
            <a:off x="1311182" y="5121182"/>
            <a:ext cx="425636" cy="3494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7995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Calculating Centralization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Step 1.  Compute the Centrality of All Points</a:t>
            </a:r>
          </a:p>
          <a:p>
            <a:r>
              <a:rPr lang="en-US" sz="2000" dirty="0"/>
              <a:t>Degree Centrality of Node A = 4 / (9-1) = 4 / 8 = 0.50</a:t>
            </a:r>
          </a:p>
          <a:p>
            <a:r>
              <a:rPr lang="en-US" sz="2000" dirty="0"/>
              <a:t>Degree Centrality of All Node </a:t>
            </a:r>
            <a:r>
              <a:rPr lang="en-US" sz="2000" dirty="0" err="1"/>
              <a:t>Bs</a:t>
            </a:r>
            <a:r>
              <a:rPr lang="en-US" sz="2000" dirty="0"/>
              <a:t> = 2 / (9-1) = 2 / 8 = 0.25</a:t>
            </a:r>
          </a:p>
          <a:p>
            <a:r>
              <a:rPr lang="en-US" sz="2000" dirty="0"/>
              <a:t>Degree Centrality of All Node Cs = 1 / (9-1) = 1 / 8 = 0.125</a:t>
            </a:r>
          </a:p>
        </p:txBody>
      </p:sp>
      <p:sp>
        <p:nvSpPr>
          <p:cNvPr id="4" name="Oval 3"/>
          <p:cNvSpPr/>
          <p:nvPr/>
        </p:nvSpPr>
        <p:spPr>
          <a:xfrm>
            <a:off x="1981200" y="44958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2362200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47800" y="3899139"/>
            <a:ext cx="304800" cy="2789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1676400" y="495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7000" y="508308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0" y="3505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38839" y="3478156"/>
            <a:ext cx="246264" cy="314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1219200" y="5486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42109" y="563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cxnSpLocks/>
            <a:stCxn id="10" idx="5"/>
            <a:endCxn id="6" idx="1"/>
          </p:cNvCxnSpPr>
          <p:nvPr/>
        </p:nvCxnSpPr>
        <p:spPr>
          <a:xfrm>
            <a:off x="1249038" y="3746877"/>
            <a:ext cx="243399" cy="19310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14600" y="3657600"/>
            <a:ext cx="403318" cy="403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5"/>
            <a:endCxn id="4" idx="1"/>
          </p:cNvCxnSpPr>
          <p:nvPr/>
        </p:nvCxnSpPr>
        <p:spPr>
          <a:xfrm>
            <a:off x="1707963" y="4137213"/>
            <a:ext cx="317874" cy="3920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3"/>
            <a:endCxn id="4" idx="7"/>
          </p:cNvCxnSpPr>
          <p:nvPr/>
        </p:nvCxnSpPr>
        <p:spPr>
          <a:xfrm flipH="1">
            <a:off x="2241363" y="4168682"/>
            <a:ext cx="143155" cy="3605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286000" y="4713501"/>
            <a:ext cx="403318" cy="403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3"/>
            <a:endCxn id="7" idx="7"/>
          </p:cNvCxnSpPr>
          <p:nvPr/>
        </p:nvCxnSpPr>
        <p:spPr>
          <a:xfrm flipH="1">
            <a:off x="1806482" y="4690922"/>
            <a:ext cx="219355" cy="2843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769810" y="5181600"/>
            <a:ext cx="479518" cy="4795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3"/>
            <a:endCxn id="7" idx="3"/>
          </p:cNvCxnSpPr>
          <p:nvPr/>
        </p:nvCxnSpPr>
        <p:spPr>
          <a:xfrm rot="5400000">
            <a:off x="1698718" y="508308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11" idx="7"/>
          </p:cNvCxnSpPr>
          <p:nvPr/>
        </p:nvCxnSpPr>
        <p:spPr>
          <a:xfrm rot="5400000">
            <a:off x="1311182" y="5121182"/>
            <a:ext cx="425636" cy="3494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9831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Calculating Centralization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Step 2.  Identify the Most Central Point</a:t>
            </a:r>
          </a:p>
          <a:p>
            <a:r>
              <a:rPr lang="en-US" sz="2000" dirty="0"/>
              <a:t>Degree Centrality of Node A = 4 / (9-1) = 4 / 8 = 0.50</a:t>
            </a:r>
          </a:p>
          <a:p>
            <a:r>
              <a:rPr lang="en-US" sz="2000" dirty="0"/>
              <a:t>Degree Centrality of Node B = 2 / (9-1) = 2 / 8 = 0.25</a:t>
            </a:r>
          </a:p>
          <a:p>
            <a:r>
              <a:rPr lang="en-US" sz="2000" dirty="0"/>
              <a:t>Degree Centrality of Node C = 1 / (9-1) = 1 / 8 = 0.125</a:t>
            </a:r>
          </a:p>
          <a:p>
            <a:pPr marL="0" indent="0">
              <a:buNone/>
            </a:pPr>
            <a:r>
              <a:rPr lang="en-US" sz="2000" dirty="0"/>
              <a:t>Node A is the </a:t>
            </a:r>
            <a:r>
              <a:rPr lang="en-US" sz="2000" b="1" dirty="0"/>
              <a:t>most central point because centrality = </a:t>
            </a:r>
            <a:r>
              <a:rPr lang="en-US" sz="2000" dirty="0"/>
              <a:t>0.50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Oval 3"/>
          <p:cNvSpPr/>
          <p:nvPr/>
        </p:nvSpPr>
        <p:spPr>
          <a:xfrm>
            <a:off x="1981200" y="44958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2362200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47800" y="3899139"/>
            <a:ext cx="304800" cy="2789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1676400" y="495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7000" y="508308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0" y="3505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66800" y="3429000"/>
            <a:ext cx="282482" cy="314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1219200" y="5486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42109" y="563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cxnSpLocks/>
            <a:stCxn id="10" idx="5"/>
            <a:endCxn id="6" idx="1"/>
          </p:cNvCxnSpPr>
          <p:nvPr/>
        </p:nvCxnSpPr>
        <p:spPr>
          <a:xfrm>
            <a:off x="1307913" y="3697721"/>
            <a:ext cx="184524" cy="2422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14600" y="3657600"/>
            <a:ext cx="403318" cy="403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5"/>
            <a:endCxn id="4" idx="1"/>
          </p:cNvCxnSpPr>
          <p:nvPr/>
        </p:nvCxnSpPr>
        <p:spPr>
          <a:xfrm>
            <a:off x="1707963" y="4137213"/>
            <a:ext cx="317874" cy="3920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3"/>
            <a:endCxn id="4" idx="7"/>
          </p:cNvCxnSpPr>
          <p:nvPr/>
        </p:nvCxnSpPr>
        <p:spPr>
          <a:xfrm flipH="1">
            <a:off x="2241363" y="4168682"/>
            <a:ext cx="143155" cy="3605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286000" y="4713501"/>
            <a:ext cx="403318" cy="403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3"/>
            <a:endCxn id="7" idx="7"/>
          </p:cNvCxnSpPr>
          <p:nvPr/>
        </p:nvCxnSpPr>
        <p:spPr>
          <a:xfrm flipH="1">
            <a:off x="1806482" y="4690922"/>
            <a:ext cx="219355" cy="2843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769810" y="5181600"/>
            <a:ext cx="479518" cy="4795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3"/>
            <a:endCxn id="7" idx="3"/>
          </p:cNvCxnSpPr>
          <p:nvPr/>
        </p:nvCxnSpPr>
        <p:spPr>
          <a:xfrm rot="5400000">
            <a:off x="1698718" y="508308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11" idx="7"/>
          </p:cNvCxnSpPr>
          <p:nvPr/>
        </p:nvCxnSpPr>
        <p:spPr>
          <a:xfrm rot="5400000">
            <a:off x="1311182" y="5121182"/>
            <a:ext cx="425636" cy="3494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0058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Calculating Centralization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Step 3.  Compute the difference between the centrality of the most central point and all other points.  Sum those differences.</a:t>
            </a:r>
          </a:p>
          <a:p>
            <a:r>
              <a:rPr lang="en-US" sz="2000" dirty="0"/>
              <a:t>Sum of Differences: (4x(0.50-0.25))+(4x(0.50-0.125))=2.5</a:t>
            </a:r>
          </a:p>
        </p:txBody>
      </p:sp>
    </p:spTree>
    <p:extLst>
      <p:ext uri="{BB962C8B-B14F-4D97-AF65-F5344CB8AC3E}">
        <p14:creationId xmlns:p14="http://schemas.microsoft.com/office/powerpoint/2010/main" val="41580743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Calculating Centralization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Step 4.  Repeat steps 1 through 3 for the most centralized possible network with that same number of nodes.  Note that a 'star' network is always the most centralized network.</a:t>
            </a:r>
          </a:p>
          <a:p>
            <a:r>
              <a:rPr lang="en-US" sz="1600" dirty="0"/>
              <a:t>Degree Centrality of Node A = 8 / (9-1) = 8 / 8 = 1.00</a:t>
            </a:r>
          </a:p>
          <a:p>
            <a:r>
              <a:rPr lang="en-US" sz="1600" dirty="0"/>
              <a:t>Degree Centrality of All Node </a:t>
            </a:r>
            <a:r>
              <a:rPr lang="en-US" sz="1600" dirty="0" err="1"/>
              <a:t>Bs</a:t>
            </a:r>
            <a:r>
              <a:rPr lang="en-US" sz="1600" dirty="0"/>
              <a:t> = 1 / (9-1) = 1 / 8 = 0.125</a:t>
            </a:r>
          </a:p>
          <a:p>
            <a:r>
              <a:rPr lang="en-US" sz="1600" dirty="0"/>
              <a:t>Sum of Differences: (8x(1.00-0.125))=7</a:t>
            </a:r>
          </a:p>
          <a:p>
            <a:endParaRPr lang="en-US" sz="1600" b="1" dirty="0"/>
          </a:p>
          <a:p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8350718" y="412683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79382" y="366802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194308" y="351963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43260" y="41491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6952648" y="422935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7543800" y="495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206339" y="469552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51423" y="345258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111465" y="464164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8" idx="2"/>
          </p:cNvCxnSpPr>
          <p:nvPr/>
        </p:nvCxnSpPr>
        <p:spPr>
          <a:xfrm flipH="1" flipV="1">
            <a:off x="7187665" y="3805847"/>
            <a:ext cx="455595" cy="4195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723612" y="3617823"/>
            <a:ext cx="4011" cy="5309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7"/>
            <a:endCxn id="7" idx="3"/>
          </p:cNvCxnSpPr>
          <p:nvPr/>
        </p:nvCxnSpPr>
        <p:spPr>
          <a:xfrm flipV="1">
            <a:off x="7773342" y="3649719"/>
            <a:ext cx="443284" cy="52174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6"/>
            <a:endCxn id="5" idx="2"/>
          </p:cNvCxnSpPr>
          <p:nvPr/>
        </p:nvCxnSpPr>
        <p:spPr>
          <a:xfrm flipV="1">
            <a:off x="7795660" y="4203030"/>
            <a:ext cx="555058" cy="223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4"/>
            <a:endCxn id="13" idx="7"/>
          </p:cNvCxnSpPr>
          <p:nvPr/>
        </p:nvCxnSpPr>
        <p:spPr>
          <a:xfrm flipH="1">
            <a:off x="7241547" y="4301548"/>
            <a:ext cx="477913" cy="3624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5"/>
            <a:endCxn id="10" idx="7"/>
          </p:cNvCxnSpPr>
          <p:nvPr/>
        </p:nvCxnSpPr>
        <p:spPr>
          <a:xfrm flipH="1">
            <a:off x="7673882" y="4279230"/>
            <a:ext cx="99460" cy="696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5"/>
            <a:endCxn id="11" idx="1"/>
          </p:cNvCxnSpPr>
          <p:nvPr/>
        </p:nvCxnSpPr>
        <p:spPr>
          <a:xfrm>
            <a:off x="7773342" y="4279230"/>
            <a:ext cx="455315" cy="4386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9" idx="6"/>
          </p:cNvCxnSpPr>
          <p:nvPr/>
        </p:nvCxnSpPr>
        <p:spPr>
          <a:xfrm flipH="1">
            <a:off x="7105048" y="4225348"/>
            <a:ext cx="538212" cy="802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8417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Calculating Centralization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Step 5.  Divide your answer in Step 3 by your answer in Step 4.</a:t>
            </a:r>
          </a:p>
          <a:p>
            <a:endParaRPr lang="en-US" dirty="0"/>
          </a:p>
          <a:p>
            <a:r>
              <a:rPr lang="en-US" dirty="0"/>
              <a:t>Centralization = </a:t>
            </a:r>
            <a:r>
              <a:rPr lang="en-US" sz="2400" u="sng" dirty="0"/>
              <a:t>Actual Sum of Differences                         </a:t>
            </a:r>
          </a:p>
          <a:p>
            <a:pPr marL="0" indent="0">
              <a:buNone/>
            </a:pPr>
            <a:r>
              <a:rPr lang="en-US" sz="2400" dirty="0"/>
              <a:t>			 Maximum Possible Sum of Differences</a:t>
            </a:r>
          </a:p>
          <a:p>
            <a:r>
              <a:rPr lang="en-US" sz="2400" dirty="0"/>
              <a:t>Centralization = 2.5 / 7</a:t>
            </a:r>
          </a:p>
          <a:p>
            <a:endParaRPr lang="en-US" sz="2400" dirty="0"/>
          </a:p>
          <a:p>
            <a:r>
              <a:rPr lang="en-US" sz="2400" dirty="0"/>
              <a:t>Centralization = 0.357</a:t>
            </a:r>
          </a:p>
        </p:txBody>
      </p:sp>
    </p:spTree>
    <p:extLst>
      <p:ext uri="{BB962C8B-B14F-4D97-AF65-F5344CB8AC3E}">
        <p14:creationId xmlns:p14="http://schemas.microsoft.com/office/powerpoint/2010/main" val="30284441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Calculating Centralization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Step 5.  Divide your answer in Step 3 by your answer in Step 4.</a:t>
            </a:r>
          </a:p>
          <a:p>
            <a:endParaRPr lang="en-US" dirty="0"/>
          </a:p>
          <a:p>
            <a:r>
              <a:rPr lang="en-US" dirty="0"/>
              <a:t>Centralization = </a:t>
            </a:r>
            <a:r>
              <a:rPr lang="en-US" sz="2400" u="sng" dirty="0"/>
              <a:t>Actual Sum of Differences                         </a:t>
            </a:r>
          </a:p>
          <a:p>
            <a:pPr marL="0" indent="0">
              <a:buNone/>
            </a:pPr>
            <a:r>
              <a:rPr lang="en-US" sz="2400" dirty="0"/>
              <a:t>			 Maximum Possible Sum of Differences</a:t>
            </a:r>
          </a:p>
          <a:p>
            <a:r>
              <a:rPr lang="en-US" sz="2400" dirty="0"/>
              <a:t>Centralization = 2.5 / 7</a:t>
            </a:r>
          </a:p>
          <a:p>
            <a:endParaRPr lang="en-US" sz="2400" dirty="0"/>
          </a:p>
          <a:p>
            <a:r>
              <a:rPr lang="en-US" sz="2400" dirty="0"/>
              <a:t>Centralization = 0.357</a:t>
            </a:r>
          </a:p>
          <a:p>
            <a:endParaRPr lang="en-US" sz="2400" dirty="0"/>
          </a:p>
          <a:p>
            <a:r>
              <a:rPr lang="en-US" sz="2400" dirty="0"/>
              <a:t>Note that we used degree centrality for this computation, but we could have used any centrality measure, such as </a:t>
            </a:r>
            <a:r>
              <a:rPr lang="en-US" sz="2400" dirty="0" err="1"/>
              <a:t>betweenness</a:t>
            </a:r>
            <a:r>
              <a:rPr lang="en-US" sz="2400" dirty="0"/>
              <a:t> or Eigenvector centrality.</a:t>
            </a:r>
          </a:p>
        </p:txBody>
      </p:sp>
    </p:spTree>
    <p:extLst>
      <p:ext uri="{BB962C8B-B14F-4D97-AF65-F5344CB8AC3E}">
        <p14:creationId xmlns:p14="http://schemas.microsoft.com/office/powerpoint/2010/main" val="3035773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Example of Density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a graph has 4 lines and 4 nodes</a:t>
            </a:r>
          </a:p>
          <a:p>
            <a:endParaRPr lang="en-US" dirty="0"/>
          </a:p>
          <a:p>
            <a:r>
              <a:rPr lang="en-US" dirty="0"/>
              <a:t>Density = 4 / [ (4 ( 4-1))/2] </a:t>
            </a:r>
          </a:p>
          <a:p>
            <a:pPr>
              <a:buNone/>
            </a:pPr>
            <a:r>
              <a:rPr lang="en-US" dirty="0"/>
              <a:t>		       = 4 / 6 </a:t>
            </a:r>
          </a:p>
          <a:p>
            <a:pPr>
              <a:buNone/>
            </a:pPr>
            <a:r>
              <a:rPr lang="en-US" dirty="0"/>
              <a:t>		       = 0.66667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This graph has two-thirds of all possible links.</a:t>
            </a:r>
          </a:p>
        </p:txBody>
      </p:sp>
      <p:sp>
        <p:nvSpPr>
          <p:cNvPr id="4" name="Oval 3"/>
          <p:cNvSpPr/>
          <p:nvPr/>
        </p:nvSpPr>
        <p:spPr>
          <a:xfrm>
            <a:off x="6096000" y="2531918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81800" y="3276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81800" y="2531918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0" y="3276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>
            <a:off x="6477000" y="2722418"/>
            <a:ext cx="30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4"/>
            <a:endCxn id="7" idx="0"/>
          </p:cNvCxnSpPr>
          <p:nvPr/>
        </p:nvCxnSpPr>
        <p:spPr>
          <a:xfrm>
            <a:off x="6286500" y="2912918"/>
            <a:ext cx="0" cy="36368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6"/>
            <a:endCxn id="5" idx="2"/>
          </p:cNvCxnSpPr>
          <p:nvPr/>
        </p:nvCxnSpPr>
        <p:spPr>
          <a:xfrm>
            <a:off x="6477000" y="3467100"/>
            <a:ext cx="30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4"/>
          </p:cNvCxnSpPr>
          <p:nvPr/>
        </p:nvCxnSpPr>
        <p:spPr>
          <a:xfrm>
            <a:off x="6972300" y="2912918"/>
            <a:ext cx="0" cy="36368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8386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Questions / Comments ?</a:t>
            </a:r>
          </a:p>
        </p:txBody>
      </p:sp>
    </p:spTree>
    <p:extLst>
      <p:ext uri="{BB962C8B-B14F-4D97-AF65-F5344CB8AC3E}">
        <p14:creationId xmlns:p14="http://schemas.microsoft.com/office/powerpoint/2010/main" val="1114132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Low Density vs. High Density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Relatively Low Density	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Relatively High Density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Spar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133600"/>
            <a:ext cx="4267200" cy="2576069"/>
          </a:xfrm>
          <a:prstGeom prst="rect">
            <a:avLst/>
          </a:prstGeom>
        </p:spPr>
      </p:pic>
      <p:pic>
        <p:nvPicPr>
          <p:cNvPr id="6" name="Picture 5" descr="Den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133600"/>
            <a:ext cx="4193329" cy="25314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6324600"/>
            <a:ext cx="929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James Fowler et al., “Causality in Political Networks,” </a:t>
            </a:r>
            <a:r>
              <a:rPr lang="en-US" sz="1600" i="1" dirty="0"/>
              <a:t>American Politics Research </a:t>
            </a:r>
            <a:r>
              <a:rPr lang="en-US" sz="1600" dirty="0"/>
              <a:t>(March 2011).</a:t>
            </a:r>
          </a:p>
        </p:txBody>
      </p:sp>
    </p:spTree>
    <p:extLst>
      <p:ext uri="{BB962C8B-B14F-4D97-AF65-F5344CB8AC3E}">
        <p14:creationId xmlns:p14="http://schemas.microsoft.com/office/powerpoint/2010/main" val="1428388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Low Density vs. High Density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Relatively Low Density	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Relatively High Density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Spar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133600"/>
            <a:ext cx="4267200" cy="2576069"/>
          </a:xfrm>
          <a:prstGeom prst="rect">
            <a:avLst/>
          </a:prstGeom>
        </p:spPr>
      </p:pic>
      <p:pic>
        <p:nvPicPr>
          <p:cNvPr id="6" name="Picture 5" descr="Den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133600"/>
            <a:ext cx="4193329" cy="25314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6324600"/>
            <a:ext cx="929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James Fowler et al., “Causality in Political Networks,” </a:t>
            </a:r>
            <a:r>
              <a:rPr lang="en-US" sz="1600" i="1" dirty="0"/>
              <a:t>American Politics Research </a:t>
            </a:r>
            <a:r>
              <a:rPr lang="en-US" sz="1600" dirty="0"/>
              <a:t>(March 2011).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6800" y="5147802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Density = 0.098</a:t>
            </a:r>
          </a:p>
        </p:txBody>
      </p:sp>
      <p:sp>
        <p:nvSpPr>
          <p:cNvPr id="9" name="Rectangle 8"/>
          <p:cNvSpPr/>
          <p:nvPr/>
        </p:nvSpPr>
        <p:spPr>
          <a:xfrm>
            <a:off x="5867400" y="5242408"/>
            <a:ext cx="19541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Density = 0.268</a:t>
            </a:r>
          </a:p>
        </p:txBody>
      </p:sp>
    </p:spTree>
    <p:extLst>
      <p:ext uri="{BB962C8B-B14F-4D97-AF65-F5344CB8AC3E}">
        <p14:creationId xmlns:p14="http://schemas.microsoft.com/office/powerpoint/2010/main" val="2344655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Reciprocity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A cites B, then B cites A.  If B cites A, then A cites B.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It is a measure of </a:t>
            </a:r>
            <a:r>
              <a:rPr lang="en-US" b="1" dirty="0"/>
              <a:t>mutuality</a:t>
            </a:r>
            <a:r>
              <a:rPr lang="en-US" dirty="0"/>
              <a:t> in a network.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Peer networks tend to have high reciprocity, while hierarchical networks tend to have low reciprocity.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818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Asymmetry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A cites B, then B fails to cite A.  If B cites A, then A fails to cite B.</a:t>
            </a:r>
          </a:p>
          <a:p>
            <a:endParaRPr lang="en-US" dirty="0"/>
          </a:p>
          <a:p>
            <a:r>
              <a:rPr lang="en-US" dirty="0"/>
              <a:t>It is the opposite of reciprocity.</a:t>
            </a:r>
          </a:p>
          <a:p>
            <a:endParaRPr lang="en-US" dirty="0"/>
          </a:p>
          <a:p>
            <a:r>
              <a:rPr lang="en-US" dirty="0"/>
              <a:t>Status-oriented networks tend to have high asymmetry.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045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2214</TotalTime>
  <Words>2272</Words>
  <Application>Microsoft Office PowerPoint</Application>
  <PresentationFormat>On-screen Show (4:3)</PresentationFormat>
  <Paragraphs>395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Arial</vt:lpstr>
      <vt:lpstr>Calibri</vt:lpstr>
      <vt:lpstr>Cambria Math</vt:lpstr>
      <vt:lpstr>Georgia</vt:lpstr>
      <vt:lpstr>Symbol</vt:lpstr>
      <vt:lpstr>Wingdings</vt:lpstr>
      <vt:lpstr>Wingdings 2</vt:lpstr>
      <vt:lpstr>Civic</vt:lpstr>
      <vt:lpstr>Network Analysis Statistical Analysis of Social Network Data</vt:lpstr>
      <vt:lpstr>Network Descriptive Statistics</vt:lpstr>
      <vt:lpstr>Application of Descriptive Statistics</vt:lpstr>
      <vt:lpstr>Density</vt:lpstr>
      <vt:lpstr>Example of Density Calculations</vt:lpstr>
      <vt:lpstr>Low Density vs. High Density</vt:lpstr>
      <vt:lpstr>Low Density vs. High Density</vt:lpstr>
      <vt:lpstr>Reciprocity</vt:lpstr>
      <vt:lpstr>Asymmetry</vt:lpstr>
      <vt:lpstr>Triads</vt:lpstr>
      <vt:lpstr>Transitivity</vt:lpstr>
      <vt:lpstr>Symmetry</vt:lpstr>
      <vt:lpstr>Dyad and Triad Census</vt:lpstr>
      <vt:lpstr>Cliques</vt:lpstr>
      <vt:lpstr>Can we find the cliques?</vt:lpstr>
      <vt:lpstr>Can we find the cliques?</vt:lpstr>
      <vt:lpstr>Cliques by Size</vt:lpstr>
      <vt:lpstr>Degree</vt:lpstr>
      <vt:lpstr> Degree Distribution</vt:lpstr>
      <vt:lpstr>Example:  Degree Distribution of Facebook Friends</vt:lpstr>
      <vt:lpstr>Example:  Degree Distribution of Twitter Followers</vt:lpstr>
      <vt:lpstr>Indegree and Outdegree</vt:lpstr>
      <vt:lpstr>Indegree vs. Outdegree for Influence Cites</vt:lpstr>
      <vt:lpstr>Calculating Degree</vt:lpstr>
      <vt:lpstr>Path</vt:lpstr>
      <vt:lpstr>Path Length</vt:lpstr>
      <vt:lpstr>Geodesic</vt:lpstr>
      <vt:lpstr>Distance</vt:lpstr>
      <vt:lpstr>Geodesic vs. Distance</vt:lpstr>
      <vt:lpstr>Centrality vs. Centralization</vt:lpstr>
      <vt:lpstr>What is Centrality?</vt:lpstr>
      <vt:lpstr>What is Centralization?</vt:lpstr>
      <vt:lpstr>Why are Centrality and Centralization Important?</vt:lpstr>
      <vt:lpstr>Multiple Ways to Calculate Centrality</vt:lpstr>
      <vt:lpstr>Calculating Centrality</vt:lpstr>
      <vt:lpstr>Calculating Centrality</vt:lpstr>
      <vt:lpstr>Calculating Centrality</vt:lpstr>
      <vt:lpstr>Betweenness Centrality</vt:lpstr>
      <vt:lpstr>Calculating Centrality</vt:lpstr>
      <vt:lpstr>Eigenvector Centrality</vt:lpstr>
      <vt:lpstr>Other Centrality Measures</vt:lpstr>
      <vt:lpstr>Calculating Centralization</vt:lpstr>
      <vt:lpstr>Calculating Centralization</vt:lpstr>
      <vt:lpstr>Calculating Centralization</vt:lpstr>
      <vt:lpstr>Calculating Centralization</vt:lpstr>
      <vt:lpstr>Calculating Centralization</vt:lpstr>
      <vt:lpstr>Calculating Centralization</vt:lpstr>
      <vt:lpstr>Calculating Centralization</vt:lpstr>
      <vt:lpstr>Calculating Centralization</vt:lpstr>
      <vt:lpstr>Questions / Comments ?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Network Analysis</dc:title>
  <dc:creator>Michael T. Heaney</dc:creator>
  <cp:lastModifiedBy>Michael Heaney</cp:lastModifiedBy>
  <cp:revision>491</cp:revision>
  <dcterms:created xsi:type="dcterms:W3CDTF">2011-06-09T01:15:34Z</dcterms:created>
  <dcterms:modified xsi:type="dcterms:W3CDTF">2023-06-13T05:19:16Z</dcterms:modified>
</cp:coreProperties>
</file>