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517" r:id="rId3"/>
    <p:sldId id="518" r:id="rId4"/>
    <p:sldId id="516" r:id="rId5"/>
    <p:sldId id="519" r:id="rId6"/>
    <p:sldId id="520" r:id="rId7"/>
    <p:sldId id="521" r:id="rId8"/>
    <p:sldId id="522" r:id="rId9"/>
    <p:sldId id="523" r:id="rId10"/>
    <p:sldId id="524" r:id="rId11"/>
    <p:sldId id="391" r:id="rId12"/>
    <p:sldId id="258" r:id="rId13"/>
    <p:sldId id="260" r:id="rId14"/>
    <p:sldId id="479" r:id="rId15"/>
    <p:sldId id="261" r:id="rId16"/>
    <p:sldId id="265" r:id="rId17"/>
    <p:sldId id="481" r:id="rId18"/>
    <p:sldId id="480" r:id="rId19"/>
    <p:sldId id="266" r:id="rId20"/>
    <p:sldId id="484" r:id="rId21"/>
    <p:sldId id="483" r:id="rId22"/>
    <p:sldId id="482" r:id="rId23"/>
    <p:sldId id="262" r:id="rId24"/>
    <p:sldId id="263" r:id="rId25"/>
    <p:sldId id="264" r:id="rId26"/>
    <p:sldId id="267" r:id="rId27"/>
    <p:sldId id="268" r:id="rId28"/>
    <p:sldId id="506" r:id="rId29"/>
    <p:sldId id="269" r:id="rId30"/>
    <p:sldId id="270" r:id="rId31"/>
    <p:sldId id="499" r:id="rId32"/>
    <p:sldId id="272" r:id="rId33"/>
    <p:sldId id="273" r:id="rId34"/>
    <p:sldId id="358" r:id="rId35"/>
    <p:sldId id="271" r:id="rId36"/>
    <p:sldId id="356" r:id="rId37"/>
    <p:sldId id="275" r:id="rId38"/>
    <p:sldId id="277" r:id="rId39"/>
    <p:sldId id="279" r:id="rId40"/>
    <p:sldId id="280" r:id="rId41"/>
    <p:sldId id="278" r:id="rId42"/>
    <p:sldId id="281" r:id="rId43"/>
    <p:sldId id="378" r:id="rId44"/>
    <p:sldId id="360" r:id="rId45"/>
    <p:sldId id="354" r:id="rId46"/>
    <p:sldId id="364" r:id="rId47"/>
    <p:sldId id="362" r:id="rId48"/>
    <p:sldId id="365" r:id="rId49"/>
    <p:sldId id="283" r:id="rId50"/>
    <p:sldId id="285" r:id="rId51"/>
    <p:sldId id="366" r:id="rId52"/>
    <p:sldId id="286" r:id="rId53"/>
    <p:sldId id="338" r:id="rId54"/>
    <p:sldId id="287" r:id="rId55"/>
    <p:sldId id="340" r:id="rId56"/>
    <p:sldId id="341" r:id="rId57"/>
    <p:sldId id="342" r:id="rId58"/>
    <p:sldId id="343" r:id="rId59"/>
    <p:sldId id="344" r:id="rId60"/>
    <p:sldId id="345" r:id="rId61"/>
    <p:sldId id="349" r:id="rId62"/>
    <p:sldId id="346" r:id="rId63"/>
    <p:sldId id="347" r:id="rId64"/>
    <p:sldId id="348" r:id="rId65"/>
    <p:sldId id="439" r:id="rId66"/>
    <p:sldId id="291" r:id="rId67"/>
    <p:sldId id="350" r:id="rId68"/>
    <p:sldId id="351" r:id="rId69"/>
    <p:sldId id="352" r:id="rId70"/>
    <p:sldId id="353" r:id="rId71"/>
    <p:sldId id="508" r:id="rId72"/>
    <p:sldId id="436" r:id="rId73"/>
    <p:sldId id="510" r:id="rId74"/>
    <p:sldId id="512" r:id="rId75"/>
    <p:sldId id="513" r:id="rId76"/>
    <p:sldId id="514" r:id="rId77"/>
    <p:sldId id="515" r:id="rId78"/>
    <p:sldId id="50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0E0FD-FFF3-402F-BA80-74BC89DA7325}" v="50" dt="2023-09-12T07:25:17.604"/>
    <p1510:client id="{AEA89324-2F6D-406C-8886-15A2ECB0F5DE}" v="2" dt="2023-06-12T01:52:31.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3381" autoAdjust="0"/>
  </p:normalViewPr>
  <p:slideViewPr>
    <p:cSldViewPr>
      <p:cViewPr varScale="1">
        <p:scale>
          <a:sx n="59" d="100"/>
          <a:sy n="59" d="100"/>
        </p:scale>
        <p:origin x="796" y="52"/>
      </p:cViewPr>
      <p:guideLst>
        <p:guide orient="horz" pos="2160"/>
        <p:guide pos="2880"/>
      </p:guideLst>
    </p:cSldViewPr>
  </p:slideViewPr>
  <p:outlineViewPr>
    <p:cViewPr>
      <p:scale>
        <a:sx n="33" d="100"/>
        <a:sy n="33" d="100"/>
      </p:scale>
      <p:origin x="204" y="57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eaney" userId="1836dd8b24ddd450" providerId="LiveId" clId="{95BFEC30-4A0C-4883-B4C9-AB5555AEADB7}"/>
    <pc:docChg chg="modSld">
      <pc:chgData name="Michael Heaney" userId="1836dd8b24ddd450" providerId="LiveId" clId="{95BFEC30-4A0C-4883-B4C9-AB5555AEADB7}" dt="2022-06-15T06:38:53.551" v="0" actId="20577"/>
      <pc:docMkLst>
        <pc:docMk/>
      </pc:docMkLst>
      <pc:sldChg chg="modSp mod">
        <pc:chgData name="Michael Heaney" userId="1836dd8b24ddd450" providerId="LiveId" clId="{95BFEC30-4A0C-4883-B4C9-AB5555AEADB7}" dt="2022-06-15T06:38:53.551" v="0" actId="20577"/>
        <pc:sldMkLst>
          <pc:docMk/>
          <pc:sldMk cId="0" sldId="436"/>
        </pc:sldMkLst>
        <pc:spChg chg="mod">
          <ac:chgData name="Michael Heaney" userId="1836dd8b24ddd450" providerId="LiveId" clId="{95BFEC30-4A0C-4883-B4C9-AB5555AEADB7}" dt="2022-06-15T06:38:53.551" v="0" actId="20577"/>
          <ac:spMkLst>
            <pc:docMk/>
            <pc:sldMk cId="0" sldId="436"/>
            <ac:spMk id="3" creationId="{00000000-0000-0000-0000-000000000000}"/>
          </ac:spMkLst>
        </pc:spChg>
      </pc:sldChg>
    </pc:docChg>
  </pc:docChgLst>
  <pc:docChgLst>
    <pc:chgData name="Michael Heaney" userId="1836dd8b24ddd450" providerId="LiveId" clId="{8BB55060-10C0-46AD-A175-F179A60DD580}"/>
    <pc:docChg chg="custSel modSld">
      <pc:chgData name="Michael Heaney" userId="1836dd8b24ddd450" providerId="LiveId" clId="{8BB55060-10C0-46AD-A175-F179A60DD580}" dt="2019-06-05T08:52:00.957" v="60" actId="1076"/>
      <pc:docMkLst>
        <pc:docMk/>
      </pc:docMkLst>
      <pc:sldChg chg="modSp">
        <pc:chgData name="Michael Heaney" userId="1836dd8b24ddd450" providerId="LiveId" clId="{8BB55060-10C0-46AD-A175-F179A60DD580}" dt="2019-06-03T04:46:26.683" v="33" actId="20577"/>
        <pc:sldMkLst>
          <pc:docMk/>
          <pc:sldMk cId="0" sldId="256"/>
        </pc:sldMkLst>
        <pc:spChg chg="mod">
          <ac:chgData name="Michael Heaney" userId="1836dd8b24ddd450" providerId="LiveId" clId="{8BB55060-10C0-46AD-A175-F179A60DD580}" dt="2019-06-03T04:46:26.683" v="33" actId="20577"/>
          <ac:spMkLst>
            <pc:docMk/>
            <pc:sldMk cId="0" sldId="256"/>
            <ac:spMk id="3" creationId="{00000000-0000-0000-0000-000000000000}"/>
          </ac:spMkLst>
        </pc:spChg>
      </pc:sldChg>
      <pc:sldChg chg="modSp">
        <pc:chgData name="Michael Heaney" userId="1836dd8b24ddd450" providerId="LiveId" clId="{8BB55060-10C0-46AD-A175-F179A60DD580}" dt="2019-06-05T08:52:00.957" v="60" actId="1076"/>
        <pc:sldMkLst>
          <pc:docMk/>
          <pc:sldMk cId="0" sldId="396"/>
        </pc:sldMkLst>
        <pc:picChg chg="mod">
          <ac:chgData name="Michael Heaney" userId="1836dd8b24ddd450" providerId="LiveId" clId="{8BB55060-10C0-46AD-A175-F179A60DD580}" dt="2019-06-05T08:52:00.957" v="60" actId="1076"/>
          <ac:picMkLst>
            <pc:docMk/>
            <pc:sldMk cId="0" sldId="396"/>
            <ac:picMk id="1026" creationId="{00000000-0000-0000-0000-000000000000}"/>
          </ac:picMkLst>
        </pc:picChg>
      </pc:sldChg>
      <pc:sldChg chg="modSp">
        <pc:chgData name="Michael Heaney" userId="1836dd8b24ddd450" providerId="LiveId" clId="{8BB55060-10C0-46AD-A175-F179A60DD580}" dt="2019-06-03T04:51:20.680" v="56" actId="20577"/>
        <pc:sldMkLst>
          <pc:docMk/>
          <pc:sldMk cId="3444505531" sldId="495"/>
        </pc:sldMkLst>
        <pc:spChg chg="mod">
          <ac:chgData name="Michael Heaney" userId="1836dd8b24ddd450" providerId="LiveId" clId="{8BB55060-10C0-46AD-A175-F179A60DD580}" dt="2019-06-03T04:51:20.680" v="56" actId="20577"/>
          <ac:spMkLst>
            <pc:docMk/>
            <pc:sldMk cId="3444505531" sldId="495"/>
            <ac:spMk id="3" creationId="{00000000-0000-0000-0000-000000000000}"/>
          </ac:spMkLst>
        </pc:spChg>
      </pc:sldChg>
      <pc:sldChg chg="modSp">
        <pc:chgData name="Michael Heaney" userId="1836dd8b24ddd450" providerId="LiveId" clId="{8BB55060-10C0-46AD-A175-F179A60DD580}" dt="2019-06-04T01:53:28.891" v="59" actId="20577"/>
        <pc:sldMkLst>
          <pc:docMk/>
          <pc:sldMk cId="3979898616" sldId="496"/>
        </pc:sldMkLst>
        <pc:spChg chg="mod">
          <ac:chgData name="Michael Heaney" userId="1836dd8b24ddd450" providerId="LiveId" clId="{8BB55060-10C0-46AD-A175-F179A60DD580}" dt="2019-06-04T01:53:28.891" v="59" actId="20577"/>
          <ac:spMkLst>
            <pc:docMk/>
            <pc:sldMk cId="3979898616" sldId="496"/>
            <ac:spMk id="3" creationId="{00000000-0000-0000-0000-000000000000}"/>
          </ac:spMkLst>
        </pc:spChg>
      </pc:sldChg>
    </pc:docChg>
  </pc:docChgLst>
  <pc:docChgLst>
    <pc:chgData name="Michael Heaney" userId="1836dd8b24ddd450" providerId="LiveId" clId="{ADBB1A55-2AA3-43FB-9F4C-C5DCAD69C88E}"/>
    <pc:docChg chg="modSld">
      <pc:chgData name="Michael Heaney" userId="1836dd8b24ddd450" providerId="LiveId" clId="{ADBB1A55-2AA3-43FB-9F4C-C5DCAD69C88E}" dt="2021-04-23T13:18:46.452" v="92" actId="20577"/>
      <pc:docMkLst>
        <pc:docMk/>
      </pc:docMkLst>
      <pc:sldChg chg="modSp mod">
        <pc:chgData name="Michael Heaney" userId="1836dd8b24ddd450" providerId="LiveId" clId="{ADBB1A55-2AA3-43FB-9F4C-C5DCAD69C88E}" dt="2021-04-23T13:18:46.452" v="92" actId="20577"/>
        <pc:sldMkLst>
          <pc:docMk/>
          <pc:sldMk cId="0" sldId="256"/>
        </pc:sldMkLst>
        <pc:spChg chg="mod">
          <ac:chgData name="Michael Heaney" userId="1836dd8b24ddd450" providerId="LiveId" clId="{ADBB1A55-2AA3-43FB-9F4C-C5DCAD69C88E}" dt="2021-04-23T13:18:46.452" v="92" actId="20577"/>
          <ac:spMkLst>
            <pc:docMk/>
            <pc:sldMk cId="0" sldId="256"/>
            <ac:spMk id="3" creationId="{00000000-0000-0000-0000-000000000000}"/>
          </ac:spMkLst>
        </pc:spChg>
      </pc:sldChg>
    </pc:docChg>
  </pc:docChgLst>
  <pc:docChgLst>
    <pc:chgData name="Michael Heaney" userId="1836dd8b24ddd450" providerId="LiveId" clId="{875627DF-0C6A-4A7A-B23A-7178BF1379B2}"/>
    <pc:docChg chg="modSld">
      <pc:chgData name="Michael Heaney" userId="1836dd8b24ddd450" providerId="LiveId" clId="{875627DF-0C6A-4A7A-B23A-7178BF1379B2}" dt="2021-01-10T18:47:26.596" v="0" actId="15"/>
      <pc:docMkLst>
        <pc:docMk/>
      </pc:docMkLst>
      <pc:sldChg chg="modSp mod">
        <pc:chgData name="Michael Heaney" userId="1836dd8b24ddd450" providerId="LiveId" clId="{875627DF-0C6A-4A7A-B23A-7178BF1379B2}" dt="2021-01-10T18:47:26.596" v="0" actId="15"/>
        <pc:sldMkLst>
          <pc:docMk/>
          <pc:sldMk cId="0" sldId="396"/>
        </pc:sldMkLst>
        <pc:spChg chg="mod">
          <ac:chgData name="Michael Heaney" userId="1836dd8b24ddd450" providerId="LiveId" clId="{875627DF-0C6A-4A7A-B23A-7178BF1379B2}" dt="2021-01-10T18:47:26.596" v="0" actId="15"/>
          <ac:spMkLst>
            <pc:docMk/>
            <pc:sldMk cId="0" sldId="396"/>
            <ac:spMk id="4" creationId="{00000000-0000-0000-0000-000000000000}"/>
          </ac:spMkLst>
        </pc:spChg>
      </pc:sldChg>
    </pc:docChg>
  </pc:docChgLst>
  <pc:docChgLst>
    <pc:chgData name="Michael Heaney" userId="1836dd8b24ddd450" providerId="LiveId" clId="{C0863C51-3AF3-4423-8D4A-F2323B35AF1A}"/>
    <pc:docChg chg="custSel modSld">
      <pc:chgData name="Michael Heaney" userId="1836dd8b24ddd450" providerId="LiveId" clId="{C0863C51-3AF3-4423-8D4A-F2323B35AF1A}" dt="2020-06-09T23:18:42.960" v="343" actId="20577"/>
      <pc:docMkLst>
        <pc:docMk/>
      </pc:docMkLst>
      <pc:sldChg chg="modSp mod">
        <pc:chgData name="Michael Heaney" userId="1836dd8b24ddd450" providerId="LiveId" clId="{C0863C51-3AF3-4423-8D4A-F2323B35AF1A}" dt="2020-06-09T23:18:42.960" v="343" actId="20577"/>
        <pc:sldMkLst>
          <pc:docMk/>
          <pc:sldMk cId="0" sldId="256"/>
        </pc:sldMkLst>
        <pc:spChg chg="mod">
          <ac:chgData name="Michael Heaney" userId="1836dd8b24ddd450" providerId="LiveId" clId="{C0863C51-3AF3-4423-8D4A-F2323B35AF1A}" dt="2020-06-09T23:18:42.960" v="343" actId="20577"/>
          <ac:spMkLst>
            <pc:docMk/>
            <pc:sldMk cId="0" sldId="256"/>
            <ac:spMk id="3" creationId="{00000000-0000-0000-0000-000000000000}"/>
          </ac:spMkLst>
        </pc:spChg>
      </pc:sldChg>
      <pc:sldChg chg="modSp mod">
        <pc:chgData name="Michael Heaney" userId="1836dd8b24ddd450" providerId="LiveId" clId="{C0863C51-3AF3-4423-8D4A-F2323B35AF1A}" dt="2020-06-08T03:24:27.519" v="8" actId="20577"/>
        <pc:sldMkLst>
          <pc:docMk/>
          <pc:sldMk cId="2713985970" sldId="493"/>
        </pc:sldMkLst>
        <pc:spChg chg="mod">
          <ac:chgData name="Michael Heaney" userId="1836dd8b24ddd450" providerId="LiveId" clId="{C0863C51-3AF3-4423-8D4A-F2323B35AF1A}" dt="2020-06-08T03:24:27.519" v="8" actId="20577"/>
          <ac:spMkLst>
            <pc:docMk/>
            <pc:sldMk cId="2713985970" sldId="493"/>
            <ac:spMk id="3" creationId="{00000000-0000-0000-0000-000000000000}"/>
          </ac:spMkLst>
        </pc:spChg>
      </pc:sldChg>
      <pc:sldChg chg="modSp mod">
        <pc:chgData name="Michael Heaney" userId="1836dd8b24ddd450" providerId="LiveId" clId="{C0863C51-3AF3-4423-8D4A-F2323B35AF1A}" dt="2020-06-08T03:33:34.959" v="90" actId="5793"/>
        <pc:sldMkLst>
          <pc:docMk/>
          <pc:sldMk cId="3444505531" sldId="495"/>
        </pc:sldMkLst>
        <pc:spChg chg="mod">
          <ac:chgData name="Michael Heaney" userId="1836dd8b24ddd450" providerId="LiveId" clId="{C0863C51-3AF3-4423-8D4A-F2323B35AF1A}" dt="2020-06-08T03:33:34.959" v="90" actId="5793"/>
          <ac:spMkLst>
            <pc:docMk/>
            <pc:sldMk cId="3444505531" sldId="495"/>
            <ac:spMk id="3" creationId="{00000000-0000-0000-0000-000000000000}"/>
          </ac:spMkLst>
        </pc:spChg>
      </pc:sldChg>
      <pc:sldChg chg="modSp mod">
        <pc:chgData name="Michael Heaney" userId="1836dd8b24ddd450" providerId="LiveId" clId="{C0863C51-3AF3-4423-8D4A-F2323B35AF1A}" dt="2020-06-08T03:35:43.118" v="337" actId="20577"/>
        <pc:sldMkLst>
          <pc:docMk/>
          <pc:sldMk cId="3979898616" sldId="496"/>
        </pc:sldMkLst>
        <pc:spChg chg="mod">
          <ac:chgData name="Michael Heaney" userId="1836dd8b24ddd450" providerId="LiveId" clId="{C0863C51-3AF3-4423-8D4A-F2323B35AF1A}" dt="2020-06-08T03:35:43.118" v="337" actId="20577"/>
          <ac:spMkLst>
            <pc:docMk/>
            <pc:sldMk cId="3979898616" sldId="496"/>
            <ac:spMk id="3" creationId="{00000000-0000-0000-0000-000000000000}"/>
          </ac:spMkLst>
        </pc:spChg>
      </pc:sldChg>
      <pc:sldChg chg="modSp mod">
        <pc:chgData name="Michael Heaney" userId="1836dd8b24ddd450" providerId="LiveId" clId="{C0863C51-3AF3-4423-8D4A-F2323B35AF1A}" dt="2020-06-08T03:33:03.250" v="81" actId="5793"/>
        <pc:sldMkLst>
          <pc:docMk/>
          <pc:sldMk cId="1483573956" sldId="504"/>
        </pc:sldMkLst>
        <pc:spChg chg="mod">
          <ac:chgData name="Michael Heaney" userId="1836dd8b24ddd450" providerId="LiveId" clId="{C0863C51-3AF3-4423-8D4A-F2323B35AF1A}" dt="2020-06-08T03:33:03.250" v="81" actId="5793"/>
          <ac:spMkLst>
            <pc:docMk/>
            <pc:sldMk cId="1483573956" sldId="504"/>
            <ac:spMk id="3" creationId="{00000000-0000-0000-0000-000000000000}"/>
          </ac:spMkLst>
        </pc:spChg>
      </pc:sldChg>
    </pc:docChg>
  </pc:docChgLst>
  <pc:docChgLst>
    <pc:chgData name="Michael Heaney" userId="1836dd8b24ddd450" providerId="LiveId" clId="{C756468A-4C56-4F6E-9ADC-658076F23D85}"/>
    <pc:docChg chg="custSel modSld">
      <pc:chgData name="Michael Heaney" userId="1836dd8b24ddd450" providerId="LiveId" clId="{C756468A-4C56-4F6E-9ADC-658076F23D85}" dt="2021-06-17T02:47:00.496" v="171" actId="6549"/>
      <pc:docMkLst>
        <pc:docMk/>
      </pc:docMkLst>
      <pc:sldChg chg="modSp mod">
        <pc:chgData name="Michael Heaney" userId="1836dd8b24ddd450" providerId="LiveId" clId="{C756468A-4C56-4F6E-9ADC-658076F23D85}" dt="2021-06-17T02:47:00.496" v="171" actId="6549"/>
        <pc:sldMkLst>
          <pc:docMk/>
          <pc:sldMk cId="0" sldId="352"/>
        </pc:sldMkLst>
        <pc:spChg chg="mod">
          <ac:chgData name="Michael Heaney" userId="1836dd8b24ddd450" providerId="LiveId" clId="{C756468A-4C56-4F6E-9ADC-658076F23D85}" dt="2021-06-17T02:47:00.496" v="171" actId="6549"/>
          <ac:spMkLst>
            <pc:docMk/>
            <pc:sldMk cId="0" sldId="352"/>
            <ac:spMk id="3" creationId="{00000000-0000-0000-0000-000000000000}"/>
          </ac:spMkLst>
        </pc:spChg>
      </pc:sldChg>
    </pc:docChg>
  </pc:docChgLst>
  <pc:docChgLst>
    <pc:chgData name="Michael Heaney" userId="1836dd8b24ddd450" providerId="LiveId" clId="{AEA89324-2F6D-406C-8886-15A2ECB0F5DE}"/>
    <pc:docChg chg="undo custSel addSld modSld sldOrd">
      <pc:chgData name="Michael Heaney" userId="1836dd8b24ddd450" providerId="LiveId" clId="{AEA89324-2F6D-406C-8886-15A2ECB0F5DE}" dt="2023-06-12T02:30:15.469" v="3307" actId="121"/>
      <pc:docMkLst>
        <pc:docMk/>
      </pc:docMkLst>
      <pc:sldChg chg="modSp mod">
        <pc:chgData name="Michael Heaney" userId="1836dd8b24ddd450" providerId="LiveId" clId="{AEA89324-2F6D-406C-8886-15A2ECB0F5DE}" dt="2023-06-12T01:20:51.326" v="21" actId="20577"/>
        <pc:sldMkLst>
          <pc:docMk/>
          <pc:sldMk cId="0" sldId="256"/>
        </pc:sldMkLst>
        <pc:spChg chg="mod">
          <ac:chgData name="Michael Heaney" userId="1836dd8b24ddd450" providerId="LiveId" clId="{AEA89324-2F6D-406C-8886-15A2ECB0F5DE}" dt="2023-06-12T01:20:51.326" v="21" actId="20577"/>
          <ac:spMkLst>
            <pc:docMk/>
            <pc:sldMk cId="0" sldId="256"/>
            <ac:spMk id="3" creationId="{00000000-0000-0000-0000-000000000000}"/>
          </ac:spMkLst>
        </pc:spChg>
      </pc:sldChg>
      <pc:sldChg chg="modSp mod">
        <pc:chgData name="Michael Heaney" userId="1836dd8b24ddd450" providerId="LiveId" clId="{AEA89324-2F6D-406C-8886-15A2ECB0F5DE}" dt="2023-06-12T02:22:16.474" v="3292" actId="1076"/>
        <pc:sldMkLst>
          <pc:docMk/>
          <pc:sldMk cId="0" sldId="260"/>
        </pc:sldMkLst>
        <pc:spChg chg="mod">
          <ac:chgData name="Michael Heaney" userId="1836dd8b24ddd450" providerId="LiveId" clId="{AEA89324-2F6D-406C-8886-15A2ECB0F5DE}" dt="2023-06-12T02:22:16.474" v="3292" actId="1076"/>
          <ac:spMkLst>
            <pc:docMk/>
            <pc:sldMk cId="0" sldId="260"/>
            <ac:spMk id="3" creationId="{00000000-0000-0000-0000-000000000000}"/>
          </ac:spMkLst>
        </pc:spChg>
      </pc:sldChg>
      <pc:sldChg chg="modSp mod">
        <pc:chgData name="Michael Heaney" userId="1836dd8b24ddd450" providerId="LiveId" clId="{AEA89324-2F6D-406C-8886-15A2ECB0F5DE}" dt="2023-06-12T02:23:43.635" v="3294" actId="1076"/>
        <pc:sldMkLst>
          <pc:docMk/>
          <pc:sldMk cId="0" sldId="266"/>
        </pc:sldMkLst>
        <pc:spChg chg="mod">
          <ac:chgData name="Michael Heaney" userId="1836dd8b24ddd450" providerId="LiveId" clId="{AEA89324-2F6D-406C-8886-15A2ECB0F5DE}" dt="2023-06-12T02:23:43.635" v="3294" actId="1076"/>
          <ac:spMkLst>
            <pc:docMk/>
            <pc:sldMk cId="0" sldId="266"/>
            <ac:spMk id="3" creationId="{00000000-0000-0000-0000-000000000000}"/>
          </ac:spMkLst>
        </pc:spChg>
      </pc:sldChg>
      <pc:sldChg chg="modSp mod">
        <pc:chgData name="Michael Heaney" userId="1836dd8b24ddd450" providerId="LiveId" clId="{AEA89324-2F6D-406C-8886-15A2ECB0F5DE}" dt="2023-06-12T02:28:47.845" v="3299" actId="121"/>
        <pc:sldMkLst>
          <pc:docMk/>
          <pc:sldMk cId="0" sldId="283"/>
        </pc:sldMkLst>
        <pc:graphicFrameChg chg="modGraphic">
          <ac:chgData name="Michael Heaney" userId="1836dd8b24ddd450" providerId="LiveId" clId="{AEA89324-2F6D-406C-8886-15A2ECB0F5DE}" dt="2023-06-12T02:28:47.845" v="3299" actId="121"/>
          <ac:graphicFrameMkLst>
            <pc:docMk/>
            <pc:sldMk cId="0" sldId="283"/>
            <ac:graphicFrameMk id="4" creationId="{00000000-0000-0000-0000-000000000000}"/>
          </ac:graphicFrameMkLst>
        </pc:graphicFrameChg>
      </pc:sldChg>
      <pc:sldChg chg="modSp mod">
        <pc:chgData name="Michael Heaney" userId="1836dd8b24ddd450" providerId="LiveId" clId="{AEA89324-2F6D-406C-8886-15A2ECB0F5DE}" dt="2023-06-12T02:28:59.892" v="3300" actId="121"/>
        <pc:sldMkLst>
          <pc:docMk/>
          <pc:sldMk cId="0" sldId="285"/>
        </pc:sldMkLst>
        <pc:graphicFrameChg chg="modGraphic">
          <ac:chgData name="Michael Heaney" userId="1836dd8b24ddd450" providerId="LiveId" clId="{AEA89324-2F6D-406C-8886-15A2ECB0F5DE}" dt="2023-06-12T02:28:59.892" v="3300" actId="121"/>
          <ac:graphicFrameMkLst>
            <pc:docMk/>
            <pc:sldMk cId="0" sldId="285"/>
            <ac:graphicFrameMk id="4" creationId="{00000000-0000-0000-0000-000000000000}"/>
          </ac:graphicFrameMkLst>
        </pc:graphicFrameChg>
      </pc:sldChg>
      <pc:sldChg chg="modSp mod">
        <pc:chgData name="Michael Heaney" userId="1836dd8b24ddd450" providerId="LiveId" clId="{AEA89324-2F6D-406C-8886-15A2ECB0F5DE}" dt="2023-06-12T02:29:53.926" v="3304" actId="121"/>
        <pc:sldMkLst>
          <pc:docMk/>
          <pc:sldMk cId="0" sldId="347"/>
        </pc:sldMkLst>
        <pc:graphicFrameChg chg="modGraphic">
          <ac:chgData name="Michael Heaney" userId="1836dd8b24ddd450" providerId="LiveId" clId="{AEA89324-2F6D-406C-8886-15A2ECB0F5DE}" dt="2023-06-12T02:29:53.926" v="3304" actId="121"/>
          <ac:graphicFrameMkLst>
            <pc:docMk/>
            <pc:sldMk cId="0" sldId="347"/>
            <ac:graphicFrameMk id="5" creationId="{00000000-0000-0000-0000-000000000000}"/>
          </ac:graphicFrameMkLst>
        </pc:graphicFrameChg>
      </pc:sldChg>
      <pc:sldChg chg="modSp mod">
        <pc:chgData name="Michael Heaney" userId="1836dd8b24ddd450" providerId="LiveId" clId="{AEA89324-2F6D-406C-8886-15A2ECB0F5DE}" dt="2023-06-12T02:30:15.469" v="3307" actId="121"/>
        <pc:sldMkLst>
          <pc:docMk/>
          <pc:sldMk cId="0" sldId="348"/>
        </pc:sldMkLst>
        <pc:graphicFrameChg chg="modGraphic">
          <ac:chgData name="Michael Heaney" userId="1836dd8b24ddd450" providerId="LiveId" clId="{AEA89324-2F6D-406C-8886-15A2ECB0F5DE}" dt="2023-06-12T02:30:03.404" v="3305" actId="121"/>
          <ac:graphicFrameMkLst>
            <pc:docMk/>
            <pc:sldMk cId="0" sldId="348"/>
            <ac:graphicFrameMk id="5" creationId="{00000000-0000-0000-0000-000000000000}"/>
          </ac:graphicFrameMkLst>
        </pc:graphicFrameChg>
        <pc:graphicFrameChg chg="modGraphic">
          <ac:chgData name="Michael Heaney" userId="1836dd8b24ddd450" providerId="LiveId" clId="{AEA89324-2F6D-406C-8886-15A2ECB0F5DE}" dt="2023-06-12T02:30:08.623" v="3306" actId="121"/>
          <ac:graphicFrameMkLst>
            <pc:docMk/>
            <pc:sldMk cId="0" sldId="348"/>
            <ac:graphicFrameMk id="6" creationId="{00000000-0000-0000-0000-000000000000}"/>
          </ac:graphicFrameMkLst>
        </pc:graphicFrameChg>
        <pc:graphicFrameChg chg="modGraphic">
          <ac:chgData name="Michael Heaney" userId="1836dd8b24ddd450" providerId="LiveId" clId="{AEA89324-2F6D-406C-8886-15A2ECB0F5DE}" dt="2023-06-12T02:30:15.469" v="3307" actId="121"/>
          <ac:graphicFrameMkLst>
            <pc:docMk/>
            <pc:sldMk cId="0" sldId="348"/>
            <ac:graphicFrameMk id="9" creationId="{00000000-0000-0000-0000-000000000000}"/>
          </ac:graphicFrameMkLst>
        </pc:graphicFrameChg>
      </pc:sldChg>
      <pc:sldChg chg="ord">
        <pc:chgData name="Michael Heaney" userId="1836dd8b24ddd450" providerId="LiveId" clId="{AEA89324-2F6D-406C-8886-15A2ECB0F5DE}" dt="2023-06-12T02:25:28.950" v="3296"/>
        <pc:sldMkLst>
          <pc:docMk/>
          <pc:sldMk cId="0" sldId="360"/>
        </pc:sldMkLst>
      </pc:sldChg>
      <pc:sldChg chg="ord">
        <pc:chgData name="Michael Heaney" userId="1836dd8b24ddd450" providerId="LiveId" clId="{AEA89324-2F6D-406C-8886-15A2ECB0F5DE}" dt="2023-06-12T02:26:03.198" v="3298"/>
        <pc:sldMkLst>
          <pc:docMk/>
          <pc:sldMk cId="0" sldId="364"/>
        </pc:sldMkLst>
      </pc:sldChg>
      <pc:sldChg chg="modSp mod">
        <pc:chgData name="Michael Heaney" userId="1836dd8b24ddd450" providerId="LiveId" clId="{AEA89324-2F6D-406C-8886-15A2ECB0F5DE}" dt="2023-06-12T01:30:36.675" v="35" actId="1076"/>
        <pc:sldMkLst>
          <pc:docMk/>
          <pc:sldMk cId="4019483780" sldId="482"/>
        </pc:sldMkLst>
        <pc:spChg chg="mod">
          <ac:chgData name="Michael Heaney" userId="1836dd8b24ddd450" providerId="LiveId" clId="{AEA89324-2F6D-406C-8886-15A2ECB0F5DE}" dt="2023-06-12T01:30:36.675" v="35" actId="1076"/>
          <ac:spMkLst>
            <pc:docMk/>
            <pc:sldMk cId="4019483780" sldId="482"/>
            <ac:spMk id="3" creationId="{00000000-0000-0000-0000-000000000000}"/>
          </ac:spMkLst>
        </pc:spChg>
      </pc:sldChg>
      <pc:sldChg chg="modSp mod">
        <pc:chgData name="Michael Heaney" userId="1836dd8b24ddd450" providerId="LiveId" clId="{AEA89324-2F6D-406C-8886-15A2ECB0F5DE}" dt="2023-06-12T01:30:00.135" v="33" actId="255"/>
        <pc:sldMkLst>
          <pc:docMk/>
          <pc:sldMk cId="4019483780" sldId="483"/>
        </pc:sldMkLst>
        <pc:spChg chg="mod">
          <ac:chgData name="Michael Heaney" userId="1836dd8b24ddd450" providerId="LiveId" clId="{AEA89324-2F6D-406C-8886-15A2ECB0F5DE}" dt="2023-06-12T01:30:00.135" v="33" actId="255"/>
          <ac:spMkLst>
            <pc:docMk/>
            <pc:sldMk cId="4019483780" sldId="483"/>
            <ac:spMk id="3" creationId="{00000000-0000-0000-0000-000000000000}"/>
          </ac:spMkLst>
        </pc:spChg>
      </pc:sldChg>
      <pc:sldChg chg="modSp mod">
        <pc:chgData name="Michael Heaney" userId="1836dd8b24ddd450" providerId="LiveId" clId="{AEA89324-2F6D-406C-8886-15A2ECB0F5DE}" dt="2023-06-12T01:29:41.971" v="29" actId="255"/>
        <pc:sldMkLst>
          <pc:docMk/>
          <pc:sldMk cId="4019483780" sldId="484"/>
        </pc:sldMkLst>
        <pc:spChg chg="mod">
          <ac:chgData name="Michael Heaney" userId="1836dd8b24ddd450" providerId="LiveId" clId="{AEA89324-2F6D-406C-8886-15A2ECB0F5DE}" dt="2023-06-12T01:29:41.971" v="29" actId="255"/>
          <ac:spMkLst>
            <pc:docMk/>
            <pc:sldMk cId="4019483780" sldId="484"/>
            <ac:spMk id="3" creationId="{00000000-0000-0000-0000-000000000000}"/>
          </ac:spMkLst>
        </pc:spChg>
      </pc:sldChg>
      <pc:sldChg chg="modSp new mod">
        <pc:chgData name="Michael Heaney" userId="1836dd8b24ddd450" providerId="LiveId" clId="{AEA89324-2F6D-406C-8886-15A2ECB0F5DE}" dt="2023-06-12T02:15:49.412" v="3272" actId="20577"/>
        <pc:sldMkLst>
          <pc:docMk/>
          <pc:sldMk cId="4141444801" sldId="516"/>
        </pc:sldMkLst>
        <pc:spChg chg="mod">
          <ac:chgData name="Michael Heaney" userId="1836dd8b24ddd450" providerId="LiveId" clId="{AEA89324-2F6D-406C-8886-15A2ECB0F5DE}" dt="2023-06-12T01:45:09.317" v="999" actId="20577"/>
          <ac:spMkLst>
            <pc:docMk/>
            <pc:sldMk cId="4141444801" sldId="516"/>
            <ac:spMk id="2" creationId="{C6AD59D2-03B1-2996-6442-CDF3FAE05188}"/>
          </ac:spMkLst>
        </pc:spChg>
        <pc:spChg chg="mod">
          <ac:chgData name="Michael Heaney" userId="1836dd8b24ddd450" providerId="LiveId" clId="{AEA89324-2F6D-406C-8886-15A2ECB0F5DE}" dt="2023-06-12T02:15:49.412" v="3272" actId="20577"/>
          <ac:spMkLst>
            <pc:docMk/>
            <pc:sldMk cId="4141444801" sldId="516"/>
            <ac:spMk id="3" creationId="{AE387945-8A70-A9AD-8CFC-3076BC9CDACF}"/>
          </ac:spMkLst>
        </pc:spChg>
      </pc:sldChg>
      <pc:sldChg chg="modSp add mod ord">
        <pc:chgData name="Michael Heaney" userId="1836dd8b24ddd450" providerId="LiveId" clId="{AEA89324-2F6D-406C-8886-15A2ECB0F5DE}" dt="2023-06-12T01:32:11.996" v="58" actId="20577"/>
        <pc:sldMkLst>
          <pc:docMk/>
          <pc:sldMk cId="2869397325" sldId="517"/>
        </pc:sldMkLst>
        <pc:spChg chg="mod">
          <ac:chgData name="Michael Heaney" userId="1836dd8b24ddd450" providerId="LiveId" clId="{AEA89324-2F6D-406C-8886-15A2ECB0F5DE}" dt="2023-06-12T01:32:11.996" v="58" actId="20577"/>
          <ac:spMkLst>
            <pc:docMk/>
            <pc:sldMk cId="2869397325" sldId="517"/>
            <ac:spMk id="3" creationId="{00000000-0000-0000-0000-000000000000}"/>
          </ac:spMkLst>
        </pc:spChg>
      </pc:sldChg>
      <pc:sldChg chg="modSp new mod ord">
        <pc:chgData name="Michael Heaney" userId="1836dd8b24ddd450" providerId="LiveId" clId="{AEA89324-2F6D-406C-8886-15A2ECB0F5DE}" dt="2023-06-12T01:44:53.060" v="989"/>
        <pc:sldMkLst>
          <pc:docMk/>
          <pc:sldMk cId="3971318977" sldId="518"/>
        </pc:sldMkLst>
        <pc:spChg chg="mod">
          <ac:chgData name="Michael Heaney" userId="1836dd8b24ddd450" providerId="LiveId" clId="{AEA89324-2F6D-406C-8886-15A2ECB0F5DE}" dt="2023-06-12T01:41:43.222" v="723" actId="207"/>
          <ac:spMkLst>
            <pc:docMk/>
            <pc:sldMk cId="3971318977" sldId="518"/>
            <ac:spMk id="2" creationId="{FA388ED1-E80E-5BF6-08D9-20DB4CDEEA3E}"/>
          </ac:spMkLst>
        </pc:spChg>
        <pc:spChg chg="mod">
          <ac:chgData name="Michael Heaney" userId="1836dd8b24ddd450" providerId="LiveId" clId="{AEA89324-2F6D-406C-8886-15A2ECB0F5DE}" dt="2023-06-12T01:43:45.700" v="985" actId="20577"/>
          <ac:spMkLst>
            <pc:docMk/>
            <pc:sldMk cId="3971318977" sldId="518"/>
            <ac:spMk id="3" creationId="{455594EC-B83A-E31C-7A63-62C364818E2D}"/>
          </ac:spMkLst>
        </pc:spChg>
      </pc:sldChg>
      <pc:sldChg chg="modSp new mod">
        <pc:chgData name="Michael Heaney" userId="1836dd8b24ddd450" providerId="LiveId" clId="{AEA89324-2F6D-406C-8886-15A2ECB0F5DE}" dt="2023-06-12T02:16:14.827" v="3273" actId="20577"/>
        <pc:sldMkLst>
          <pc:docMk/>
          <pc:sldMk cId="4144226890" sldId="519"/>
        </pc:sldMkLst>
        <pc:spChg chg="mod">
          <ac:chgData name="Michael Heaney" userId="1836dd8b24ddd450" providerId="LiveId" clId="{AEA89324-2F6D-406C-8886-15A2ECB0F5DE}" dt="2023-06-12T01:46:58.804" v="1231" actId="20577"/>
          <ac:spMkLst>
            <pc:docMk/>
            <pc:sldMk cId="4144226890" sldId="519"/>
            <ac:spMk id="2" creationId="{2D1DDD54-F96D-4A53-EBF2-4CED3B2C8B5C}"/>
          </ac:spMkLst>
        </pc:spChg>
        <pc:spChg chg="mod">
          <ac:chgData name="Michael Heaney" userId="1836dd8b24ddd450" providerId="LiveId" clId="{AEA89324-2F6D-406C-8886-15A2ECB0F5DE}" dt="2023-06-12T02:16:14.827" v="3273" actId="20577"/>
          <ac:spMkLst>
            <pc:docMk/>
            <pc:sldMk cId="4144226890" sldId="519"/>
            <ac:spMk id="3" creationId="{7E39148C-1623-50E1-DDE1-DDD87928653D}"/>
          </ac:spMkLst>
        </pc:spChg>
      </pc:sldChg>
      <pc:sldChg chg="modSp new mod">
        <pc:chgData name="Michael Heaney" userId="1836dd8b24ddd450" providerId="LiveId" clId="{AEA89324-2F6D-406C-8886-15A2ECB0F5DE}" dt="2023-06-12T01:52:31.189" v="1892" actId="20577"/>
        <pc:sldMkLst>
          <pc:docMk/>
          <pc:sldMk cId="1856514013" sldId="520"/>
        </pc:sldMkLst>
        <pc:spChg chg="mod">
          <ac:chgData name="Michael Heaney" userId="1836dd8b24ddd450" providerId="LiveId" clId="{AEA89324-2F6D-406C-8886-15A2ECB0F5DE}" dt="2023-06-12T01:49:23.921" v="1499" actId="207"/>
          <ac:spMkLst>
            <pc:docMk/>
            <pc:sldMk cId="1856514013" sldId="520"/>
            <ac:spMk id="2" creationId="{A0DC875E-0043-30EB-731C-050EF410BD8C}"/>
          </ac:spMkLst>
        </pc:spChg>
        <pc:spChg chg="mod">
          <ac:chgData name="Michael Heaney" userId="1836dd8b24ddd450" providerId="LiveId" clId="{AEA89324-2F6D-406C-8886-15A2ECB0F5DE}" dt="2023-06-12T01:52:31.189" v="1892" actId="20577"/>
          <ac:spMkLst>
            <pc:docMk/>
            <pc:sldMk cId="1856514013" sldId="520"/>
            <ac:spMk id="3" creationId="{28EFA973-5822-572D-A489-934A11BFC4E6}"/>
          </ac:spMkLst>
        </pc:spChg>
      </pc:sldChg>
      <pc:sldChg chg="modSp new mod">
        <pc:chgData name="Michael Heaney" userId="1836dd8b24ddd450" providerId="LiveId" clId="{AEA89324-2F6D-406C-8886-15A2ECB0F5DE}" dt="2023-06-12T01:54:33.765" v="2192" actId="20577"/>
        <pc:sldMkLst>
          <pc:docMk/>
          <pc:sldMk cId="3288096338" sldId="521"/>
        </pc:sldMkLst>
        <pc:spChg chg="mod">
          <ac:chgData name="Michael Heaney" userId="1836dd8b24ddd450" providerId="LiveId" clId="{AEA89324-2F6D-406C-8886-15A2ECB0F5DE}" dt="2023-06-12T01:52:52.477" v="1914" actId="207"/>
          <ac:spMkLst>
            <pc:docMk/>
            <pc:sldMk cId="3288096338" sldId="521"/>
            <ac:spMk id="2" creationId="{C6AA3383-647C-D34A-CCA7-AC07DB676ABB}"/>
          </ac:spMkLst>
        </pc:spChg>
        <pc:spChg chg="mod">
          <ac:chgData name="Michael Heaney" userId="1836dd8b24ddd450" providerId="LiveId" clId="{AEA89324-2F6D-406C-8886-15A2ECB0F5DE}" dt="2023-06-12T01:54:33.765" v="2192" actId="20577"/>
          <ac:spMkLst>
            <pc:docMk/>
            <pc:sldMk cId="3288096338" sldId="521"/>
            <ac:spMk id="3" creationId="{CC3F16A9-ACBE-F13D-4984-E9688D391552}"/>
          </ac:spMkLst>
        </pc:spChg>
      </pc:sldChg>
      <pc:sldChg chg="modSp new mod">
        <pc:chgData name="Michael Heaney" userId="1836dd8b24ddd450" providerId="LiveId" clId="{AEA89324-2F6D-406C-8886-15A2ECB0F5DE}" dt="2023-06-12T02:17:46.006" v="3290" actId="27636"/>
        <pc:sldMkLst>
          <pc:docMk/>
          <pc:sldMk cId="2959276537" sldId="522"/>
        </pc:sldMkLst>
        <pc:spChg chg="mod">
          <ac:chgData name="Michael Heaney" userId="1836dd8b24ddd450" providerId="LiveId" clId="{AEA89324-2F6D-406C-8886-15A2ECB0F5DE}" dt="2023-06-12T01:54:51.587" v="2220" actId="207"/>
          <ac:spMkLst>
            <pc:docMk/>
            <pc:sldMk cId="2959276537" sldId="522"/>
            <ac:spMk id="2" creationId="{B40CE297-3E26-C669-C576-1D5F0FA13E19}"/>
          </ac:spMkLst>
        </pc:spChg>
        <pc:spChg chg="mod">
          <ac:chgData name="Michael Heaney" userId="1836dd8b24ddd450" providerId="LiveId" clId="{AEA89324-2F6D-406C-8886-15A2ECB0F5DE}" dt="2023-06-12T02:17:46.006" v="3290" actId="27636"/>
          <ac:spMkLst>
            <pc:docMk/>
            <pc:sldMk cId="2959276537" sldId="522"/>
            <ac:spMk id="3" creationId="{29780BBE-5D94-0CE6-A008-4C30B57BDE63}"/>
          </ac:spMkLst>
        </pc:spChg>
      </pc:sldChg>
      <pc:sldChg chg="modSp new mod">
        <pc:chgData name="Michael Heaney" userId="1836dd8b24ddd450" providerId="LiveId" clId="{AEA89324-2F6D-406C-8886-15A2ECB0F5DE}" dt="2023-06-12T02:07:04.553" v="3084" actId="20577"/>
        <pc:sldMkLst>
          <pc:docMk/>
          <pc:sldMk cId="4262572705" sldId="523"/>
        </pc:sldMkLst>
        <pc:spChg chg="mod">
          <ac:chgData name="Michael Heaney" userId="1836dd8b24ddd450" providerId="LiveId" clId="{AEA89324-2F6D-406C-8886-15A2ECB0F5DE}" dt="2023-06-12T02:05:14.504" v="2888" actId="207"/>
          <ac:spMkLst>
            <pc:docMk/>
            <pc:sldMk cId="4262572705" sldId="523"/>
            <ac:spMk id="2" creationId="{0CA6E436-73F1-3412-014C-36AFB6E33E55}"/>
          </ac:spMkLst>
        </pc:spChg>
        <pc:spChg chg="mod">
          <ac:chgData name="Michael Heaney" userId="1836dd8b24ddd450" providerId="LiveId" clId="{AEA89324-2F6D-406C-8886-15A2ECB0F5DE}" dt="2023-06-12T02:07:04.553" v="3084" actId="20577"/>
          <ac:spMkLst>
            <pc:docMk/>
            <pc:sldMk cId="4262572705" sldId="523"/>
            <ac:spMk id="3" creationId="{1799B6D4-6926-B41E-211D-4BEC65A1C35A}"/>
          </ac:spMkLst>
        </pc:spChg>
      </pc:sldChg>
      <pc:sldChg chg="modSp new mod">
        <pc:chgData name="Michael Heaney" userId="1836dd8b24ddd450" providerId="LiveId" clId="{AEA89324-2F6D-406C-8886-15A2ECB0F5DE}" dt="2023-06-12T02:08:30.971" v="3267" actId="20577"/>
        <pc:sldMkLst>
          <pc:docMk/>
          <pc:sldMk cId="1327040613" sldId="524"/>
        </pc:sldMkLst>
        <pc:spChg chg="mod">
          <ac:chgData name="Michael Heaney" userId="1836dd8b24ddd450" providerId="LiveId" clId="{AEA89324-2F6D-406C-8886-15A2ECB0F5DE}" dt="2023-06-12T02:07:55.009" v="3094" actId="207"/>
          <ac:spMkLst>
            <pc:docMk/>
            <pc:sldMk cId="1327040613" sldId="524"/>
            <ac:spMk id="2" creationId="{A90B14F1-AC80-8D69-047C-4060000A1FA6}"/>
          </ac:spMkLst>
        </pc:spChg>
        <pc:spChg chg="mod">
          <ac:chgData name="Michael Heaney" userId="1836dd8b24ddd450" providerId="LiveId" clId="{AEA89324-2F6D-406C-8886-15A2ECB0F5DE}" dt="2023-06-12T02:08:30.971" v="3267" actId="20577"/>
          <ac:spMkLst>
            <pc:docMk/>
            <pc:sldMk cId="1327040613" sldId="524"/>
            <ac:spMk id="3" creationId="{C880F153-E636-AD2A-C3E4-9B952B3B4629}"/>
          </ac:spMkLst>
        </pc:spChg>
      </pc:sldChg>
    </pc:docChg>
  </pc:docChgLst>
  <pc:docChgLst>
    <pc:chgData name="Michael Heaney" userId="1836dd8b24ddd450" providerId="LiveId" clId="{41AB1EB4-10C3-4919-BDBF-73EE5D0BD836}"/>
    <pc:docChg chg="modSld">
      <pc:chgData name="Michael Heaney" userId="1836dd8b24ddd450" providerId="LiveId" clId="{41AB1EB4-10C3-4919-BDBF-73EE5D0BD836}" dt="2022-08-22T11:41:24.782" v="202" actId="1076"/>
      <pc:docMkLst>
        <pc:docMk/>
      </pc:docMkLst>
      <pc:sldChg chg="modSp mod">
        <pc:chgData name="Michael Heaney" userId="1836dd8b24ddd450" providerId="LiveId" clId="{41AB1EB4-10C3-4919-BDBF-73EE5D0BD836}" dt="2022-08-22T07:59:22.299" v="14" actId="20577"/>
        <pc:sldMkLst>
          <pc:docMk/>
          <pc:sldMk cId="0" sldId="256"/>
        </pc:sldMkLst>
        <pc:spChg chg="mod">
          <ac:chgData name="Michael Heaney" userId="1836dd8b24ddd450" providerId="LiveId" clId="{41AB1EB4-10C3-4919-BDBF-73EE5D0BD836}" dt="2022-08-22T07:59:22.299" v="14" actId="20577"/>
          <ac:spMkLst>
            <pc:docMk/>
            <pc:sldMk cId="0" sldId="256"/>
            <ac:spMk id="3" creationId="{00000000-0000-0000-0000-000000000000}"/>
          </ac:spMkLst>
        </pc:spChg>
      </pc:sldChg>
      <pc:sldChg chg="addSp modSp mod">
        <pc:chgData name="Michael Heaney" userId="1836dd8b24ddd450" providerId="LiveId" clId="{41AB1EB4-10C3-4919-BDBF-73EE5D0BD836}" dt="2022-08-22T11:41:24.782" v="202" actId="1076"/>
        <pc:sldMkLst>
          <pc:docMk/>
          <pc:sldMk cId="0" sldId="278"/>
        </pc:sldMkLst>
        <pc:spChg chg="mod">
          <ac:chgData name="Michael Heaney" userId="1836dd8b24ddd450" providerId="LiveId" clId="{41AB1EB4-10C3-4919-BDBF-73EE5D0BD836}" dt="2022-08-22T08:02:31.109" v="61" actId="5793"/>
          <ac:spMkLst>
            <pc:docMk/>
            <pc:sldMk cId="0" sldId="278"/>
            <ac:spMk id="3" creationId="{00000000-0000-0000-0000-000000000000}"/>
          </ac:spMkLst>
        </pc:spChg>
        <pc:spChg chg="add mod">
          <ac:chgData name="Michael Heaney" userId="1836dd8b24ddd450" providerId="LiveId" clId="{41AB1EB4-10C3-4919-BDBF-73EE5D0BD836}" dt="2022-08-22T08:02:53.138" v="65" actId="1076"/>
          <ac:spMkLst>
            <pc:docMk/>
            <pc:sldMk cId="0" sldId="278"/>
            <ac:spMk id="10" creationId="{0A807728-6D80-4D5C-0E4A-FE3CC5C1A54E}"/>
          </ac:spMkLst>
        </pc:spChg>
        <pc:spChg chg="add mod">
          <ac:chgData name="Michael Heaney" userId="1836dd8b24ddd450" providerId="LiveId" clId="{41AB1EB4-10C3-4919-BDBF-73EE5D0BD836}" dt="2022-08-22T11:41:24.782" v="202" actId="1076"/>
          <ac:spMkLst>
            <pc:docMk/>
            <pc:sldMk cId="0" sldId="278"/>
            <ac:spMk id="12" creationId="{2338592E-45FB-B1FB-B2A0-F07BE28CB7E6}"/>
          </ac:spMkLst>
        </pc:spChg>
      </pc:sldChg>
      <pc:sldChg chg="addSp modSp mod">
        <pc:chgData name="Michael Heaney" userId="1836dd8b24ddd450" providerId="LiveId" clId="{41AB1EB4-10C3-4919-BDBF-73EE5D0BD836}" dt="2022-08-22T10:31:33.035" v="199" actId="20577"/>
        <pc:sldMkLst>
          <pc:docMk/>
          <pc:sldMk cId="2062023834" sldId="439"/>
        </pc:sldMkLst>
        <pc:spChg chg="mod">
          <ac:chgData name="Michael Heaney" userId="1836dd8b24ddd450" providerId="LiveId" clId="{41AB1EB4-10C3-4919-BDBF-73EE5D0BD836}" dt="2022-08-22T10:30:55.925" v="152" actId="20577"/>
          <ac:spMkLst>
            <pc:docMk/>
            <pc:sldMk cId="2062023834" sldId="439"/>
            <ac:spMk id="2" creationId="{00000000-0000-0000-0000-000000000000}"/>
          </ac:spMkLst>
        </pc:spChg>
        <pc:spChg chg="add mod">
          <ac:chgData name="Michael Heaney" userId="1836dd8b24ddd450" providerId="LiveId" clId="{41AB1EB4-10C3-4919-BDBF-73EE5D0BD836}" dt="2022-08-22T10:31:33.035" v="199" actId="20577"/>
          <ac:spMkLst>
            <pc:docMk/>
            <pc:sldMk cId="2062023834" sldId="439"/>
            <ac:spMk id="3" creationId="{2C191607-A557-5AF5-A26D-1BFD0AB6ED26}"/>
          </ac:spMkLst>
        </pc:spChg>
        <pc:spChg chg="mod">
          <ac:chgData name="Michael Heaney" userId="1836dd8b24ddd450" providerId="LiveId" clId="{41AB1EB4-10C3-4919-BDBF-73EE5D0BD836}" dt="2022-08-22T10:31:08.908" v="156" actId="20577"/>
          <ac:spMkLst>
            <pc:docMk/>
            <pc:sldMk cId="2062023834" sldId="439"/>
            <ac:spMk id="4" creationId="{00000000-0000-0000-0000-000000000000}"/>
          </ac:spMkLst>
        </pc:spChg>
      </pc:sldChg>
    </pc:docChg>
  </pc:docChgLst>
  <pc:docChgLst>
    <pc:chgData name="Michael Heaney" userId="1836dd8b24ddd450" providerId="Windows Live" clId="Web-{3750E0FD-FFF3-402F-BA80-74BC89DA7325}"/>
    <pc:docChg chg="modSld">
      <pc:chgData name="Michael Heaney" userId="1836dd8b24ddd450" providerId="Windows Live" clId="Web-{3750E0FD-FFF3-402F-BA80-74BC89DA7325}" dt="2023-09-12T07:25:15.745" v="21" actId="20577"/>
      <pc:docMkLst>
        <pc:docMk/>
      </pc:docMkLst>
      <pc:sldChg chg="modSp">
        <pc:chgData name="Michael Heaney" userId="1836dd8b24ddd450" providerId="Windows Live" clId="Web-{3750E0FD-FFF3-402F-BA80-74BC89DA7325}" dt="2023-09-12T07:25:15.745" v="21" actId="20577"/>
        <pc:sldMkLst>
          <pc:docMk/>
          <pc:sldMk cId="0" sldId="348"/>
        </pc:sldMkLst>
        <pc:spChg chg="mod">
          <ac:chgData name="Michael Heaney" userId="1836dd8b24ddd450" providerId="Windows Live" clId="Web-{3750E0FD-FFF3-402F-BA80-74BC89DA7325}" dt="2023-09-12T07:25:15.745" v="21" actId="20577"/>
          <ac:spMkLst>
            <pc:docMk/>
            <pc:sldMk cId="0" sldId="348"/>
            <ac:spMk id="10" creationId="{00000000-0000-0000-0000-000000000000}"/>
          </ac:spMkLst>
        </pc:spChg>
      </pc:sldChg>
    </pc:docChg>
  </pc:docChgLst>
  <pc:docChgLst>
    <pc:chgData name="Michael Heaney" userId="1836dd8b24ddd450" providerId="LiveId" clId="{5C8CC5FD-834B-4556-80FF-8A027E45AAEB}"/>
    <pc:docChg chg="custSel addSld delSld modSld modMainMaster">
      <pc:chgData name="Michael Heaney" userId="1836dd8b24ddd450" providerId="LiveId" clId="{5C8CC5FD-834B-4556-80FF-8A027E45AAEB}" dt="2021-04-23T08:28:47.724" v="1988"/>
      <pc:docMkLst>
        <pc:docMk/>
      </pc:docMkLst>
      <pc:sldChg chg="modSp mod setBg">
        <pc:chgData name="Michael Heaney" userId="1836dd8b24ddd450" providerId="LiveId" clId="{5C8CC5FD-834B-4556-80FF-8A027E45AAEB}" dt="2021-04-23T08:28:45.580" v="1987"/>
        <pc:sldMkLst>
          <pc:docMk/>
          <pc:sldMk cId="0" sldId="256"/>
        </pc:sldMkLst>
        <pc:spChg chg="mod">
          <ac:chgData name="Michael Heaney" userId="1836dd8b24ddd450" providerId="LiveId" clId="{5C8CC5FD-834B-4556-80FF-8A027E45AAEB}" dt="2021-04-13T07:40:17.313" v="1986" actId="20577"/>
          <ac:spMkLst>
            <pc:docMk/>
            <pc:sldMk cId="0" sldId="256"/>
            <ac:spMk id="3" creationId="{00000000-0000-0000-0000-000000000000}"/>
          </ac:spMkLst>
        </pc:spChg>
      </pc:sldChg>
      <pc:sldChg chg="del">
        <pc:chgData name="Michael Heaney" userId="1836dd8b24ddd450" providerId="LiveId" clId="{5C8CC5FD-834B-4556-80FF-8A027E45AAEB}" dt="2021-04-12T05:57:07.701" v="34" actId="47"/>
        <pc:sldMkLst>
          <pc:docMk/>
          <pc:sldMk cId="0" sldId="259"/>
        </pc:sldMkLst>
      </pc:sldChg>
      <pc:sldChg chg="modSp mod">
        <pc:chgData name="Michael Heaney" userId="1836dd8b24ddd450" providerId="LiveId" clId="{5C8CC5FD-834B-4556-80FF-8A027E45AAEB}" dt="2021-04-12T10:41:43.330" v="1963" actId="20577"/>
        <pc:sldMkLst>
          <pc:docMk/>
          <pc:sldMk cId="0" sldId="286"/>
        </pc:sldMkLst>
        <pc:spChg chg="mod">
          <ac:chgData name="Michael Heaney" userId="1836dd8b24ddd450" providerId="LiveId" clId="{5C8CC5FD-834B-4556-80FF-8A027E45AAEB}" dt="2021-04-12T10:41:43.330" v="1963" actId="20577"/>
          <ac:spMkLst>
            <pc:docMk/>
            <pc:sldMk cId="0" sldId="286"/>
            <ac:spMk id="3" creationId="{00000000-0000-0000-0000-000000000000}"/>
          </ac:spMkLst>
        </pc:spChg>
      </pc:sldChg>
      <pc:sldChg chg="del">
        <pc:chgData name="Michael Heaney" userId="1836dd8b24ddd450" providerId="LiveId" clId="{5C8CC5FD-834B-4556-80FF-8A027E45AAEB}" dt="2021-04-12T05:58:48.005" v="66" actId="47"/>
        <pc:sldMkLst>
          <pc:docMk/>
          <pc:sldMk cId="0" sldId="303"/>
        </pc:sldMkLst>
      </pc:sldChg>
      <pc:sldChg chg="del">
        <pc:chgData name="Michael Heaney" userId="1836dd8b24ddd450" providerId="LiveId" clId="{5C8CC5FD-834B-4556-80FF-8A027E45AAEB}" dt="2021-04-12T05:58:48.723" v="68" actId="47"/>
        <pc:sldMkLst>
          <pc:docMk/>
          <pc:sldMk cId="0" sldId="304"/>
        </pc:sldMkLst>
      </pc:sldChg>
      <pc:sldChg chg="del">
        <pc:chgData name="Michael Heaney" userId="1836dd8b24ddd450" providerId="LiveId" clId="{5C8CC5FD-834B-4556-80FF-8A027E45AAEB}" dt="2021-04-12T05:58:52.795" v="78" actId="47"/>
        <pc:sldMkLst>
          <pc:docMk/>
          <pc:sldMk cId="0" sldId="307"/>
        </pc:sldMkLst>
      </pc:sldChg>
      <pc:sldChg chg="del">
        <pc:chgData name="Michael Heaney" userId="1836dd8b24ddd450" providerId="LiveId" clId="{5C8CC5FD-834B-4556-80FF-8A027E45AAEB}" dt="2021-04-12T05:58:53.577" v="80" actId="47"/>
        <pc:sldMkLst>
          <pc:docMk/>
          <pc:sldMk cId="0" sldId="308"/>
        </pc:sldMkLst>
      </pc:sldChg>
      <pc:sldChg chg="del">
        <pc:chgData name="Michael Heaney" userId="1836dd8b24ddd450" providerId="LiveId" clId="{5C8CC5FD-834B-4556-80FF-8A027E45AAEB}" dt="2021-04-12T05:58:54.687" v="82" actId="47"/>
        <pc:sldMkLst>
          <pc:docMk/>
          <pc:sldMk cId="0" sldId="309"/>
        </pc:sldMkLst>
      </pc:sldChg>
      <pc:sldChg chg="del">
        <pc:chgData name="Michael Heaney" userId="1836dd8b24ddd450" providerId="LiveId" clId="{5C8CC5FD-834B-4556-80FF-8A027E45AAEB}" dt="2021-04-12T05:58:56.142" v="85" actId="47"/>
        <pc:sldMkLst>
          <pc:docMk/>
          <pc:sldMk cId="0" sldId="310"/>
        </pc:sldMkLst>
      </pc:sldChg>
      <pc:sldChg chg="del">
        <pc:chgData name="Michael Heaney" userId="1836dd8b24ddd450" providerId="LiveId" clId="{5C8CC5FD-834B-4556-80FF-8A027E45AAEB}" dt="2021-04-12T05:59:04.310" v="96" actId="47"/>
        <pc:sldMkLst>
          <pc:docMk/>
          <pc:sldMk cId="0" sldId="312"/>
        </pc:sldMkLst>
      </pc:sldChg>
      <pc:sldChg chg="del">
        <pc:chgData name="Michael Heaney" userId="1836dd8b24ddd450" providerId="LiveId" clId="{5C8CC5FD-834B-4556-80FF-8A027E45AAEB}" dt="2021-04-12T05:59:04.718" v="97" actId="47"/>
        <pc:sldMkLst>
          <pc:docMk/>
          <pc:sldMk cId="0" sldId="318"/>
        </pc:sldMkLst>
      </pc:sldChg>
      <pc:sldChg chg="del">
        <pc:chgData name="Michael Heaney" userId="1836dd8b24ddd450" providerId="LiveId" clId="{5C8CC5FD-834B-4556-80FF-8A027E45AAEB}" dt="2021-04-12T05:58:49.079" v="69" actId="47"/>
        <pc:sldMkLst>
          <pc:docMk/>
          <pc:sldMk cId="0" sldId="320"/>
        </pc:sldMkLst>
      </pc:sldChg>
      <pc:sldChg chg="del">
        <pc:chgData name="Michael Heaney" userId="1836dd8b24ddd450" providerId="LiveId" clId="{5C8CC5FD-834B-4556-80FF-8A027E45AAEB}" dt="2021-04-12T05:58:59.176" v="90" actId="47"/>
        <pc:sldMkLst>
          <pc:docMk/>
          <pc:sldMk cId="0" sldId="321"/>
        </pc:sldMkLst>
      </pc:sldChg>
      <pc:sldChg chg="del">
        <pc:chgData name="Michael Heaney" userId="1836dd8b24ddd450" providerId="LiveId" clId="{5C8CC5FD-834B-4556-80FF-8A027E45AAEB}" dt="2021-04-12T05:59:11.002" v="98" actId="47"/>
        <pc:sldMkLst>
          <pc:docMk/>
          <pc:sldMk cId="0" sldId="330"/>
        </pc:sldMkLst>
      </pc:sldChg>
      <pc:sldChg chg="del">
        <pc:chgData name="Michael Heaney" userId="1836dd8b24ddd450" providerId="LiveId" clId="{5C8CC5FD-834B-4556-80FF-8A027E45AAEB}" dt="2021-04-12T05:59:11.891" v="99" actId="47"/>
        <pc:sldMkLst>
          <pc:docMk/>
          <pc:sldMk cId="0" sldId="331"/>
        </pc:sldMkLst>
      </pc:sldChg>
      <pc:sldChg chg="del">
        <pc:chgData name="Michael Heaney" userId="1836dd8b24ddd450" providerId="LiveId" clId="{5C8CC5FD-834B-4556-80FF-8A027E45AAEB}" dt="2021-04-12T05:59:12.740" v="100" actId="47"/>
        <pc:sldMkLst>
          <pc:docMk/>
          <pc:sldMk cId="0" sldId="334"/>
        </pc:sldMkLst>
      </pc:sldChg>
      <pc:sldChg chg="del">
        <pc:chgData name="Michael Heaney" userId="1836dd8b24ddd450" providerId="LiveId" clId="{5C8CC5FD-834B-4556-80FF-8A027E45AAEB}" dt="2021-04-12T05:59:14.254" v="102" actId="47"/>
        <pc:sldMkLst>
          <pc:docMk/>
          <pc:sldMk cId="0" sldId="335"/>
        </pc:sldMkLst>
      </pc:sldChg>
      <pc:sldChg chg="addSp delSp modSp mod">
        <pc:chgData name="Michael Heaney" userId="1836dd8b24ddd450" providerId="LiveId" clId="{5C8CC5FD-834B-4556-80FF-8A027E45AAEB}" dt="2021-04-12T07:24:27.333" v="294" actId="1076"/>
        <pc:sldMkLst>
          <pc:docMk/>
          <pc:sldMk cId="0" sldId="353"/>
        </pc:sldMkLst>
        <pc:spChg chg="mod">
          <ac:chgData name="Michael Heaney" userId="1836dd8b24ddd450" providerId="LiveId" clId="{5C8CC5FD-834B-4556-80FF-8A027E45AAEB}" dt="2021-04-12T07:24:27.333" v="294" actId="1076"/>
          <ac:spMkLst>
            <pc:docMk/>
            <pc:sldMk cId="0" sldId="353"/>
            <ac:spMk id="2" creationId="{00000000-0000-0000-0000-000000000000}"/>
          </ac:spMkLst>
        </pc:spChg>
        <pc:picChg chg="add del">
          <ac:chgData name="Michael Heaney" userId="1836dd8b24ddd450" providerId="LiveId" clId="{5C8CC5FD-834B-4556-80FF-8A027E45AAEB}" dt="2021-04-12T07:19:40.668" v="107"/>
          <ac:picMkLst>
            <pc:docMk/>
            <pc:sldMk cId="0" sldId="353"/>
            <ac:picMk id="3" creationId="{ECB437A4-0F8B-40D6-916C-99396E7B08FF}"/>
          </ac:picMkLst>
        </pc:picChg>
      </pc:sldChg>
      <pc:sldChg chg="modSp mod">
        <pc:chgData name="Michael Heaney" userId="1836dd8b24ddd450" providerId="LiveId" clId="{5C8CC5FD-834B-4556-80FF-8A027E45AAEB}" dt="2021-04-12T10:42:02.852" v="1964" actId="20577"/>
        <pc:sldMkLst>
          <pc:docMk/>
          <pc:sldMk cId="0" sldId="362"/>
        </pc:sldMkLst>
        <pc:spChg chg="mod">
          <ac:chgData name="Michael Heaney" userId="1836dd8b24ddd450" providerId="LiveId" clId="{5C8CC5FD-834B-4556-80FF-8A027E45AAEB}" dt="2021-04-12T10:42:02.852" v="1964" actId="20577"/>
          <ac:spMkLst>
            <pc:docMk/>
            <pc:sldMk cId="0" sldId="362"/>
            <ac:spMk id="66563" creationId="{00000000-0000-0000-0000-000000000000}"/>
          </ac:spMkLst>
        </pc:spChg>
      </pc:sldChg>
      <pc:sldChg chg="del">
        <pc:chgData name="Michael Heaney" userId="1836dd8b24ddd450" providerId="LiveId" clId="{5C8CC5FD-834B-4556-80FF-8A027E45AAEB}" dt="2021-04-12T05:58:48.410" v="67" actId="47"/>
        <pc:sldMkLst>
          <pc:docMk/>
          <pc:sldMk cId="0" sldId="390"/>
        </pc:sldMkLst>
      </pc:sldChg>
      <pc:sldChg chg="del">
        <pc:chgData name="Michael Heaney" userId="1836dd8b24ddd450" providerId="LiveId" clId="{5C8CC5FD-834B-4556-80FF-8A027E45AAEB}" dt="2021-04-12T05:58:50.679" v="73" actId="47"/>
        <pc:sldMkLst>
          <pc:docMk/>
          <pc:sldMk cId="0" sldId="394"/>
        </pc:sldMkLst>
      </pc:sldChg>
      <pc:sldChg chg="del">
        <pc:chgData name="Michael Heaney" userId="1836dd8b24ddd450" providerId="LiveId" clId="{5C8CC5FD-834B-4556-80FF-8A027E45AAEB}" dt="2021-04-12T05:58:52.260" v="76" actId="47"/>
        <pc:sldMkLst>
          <pc:docMk/>
          <pc:sldMk cId="0" sldId="395"/>
        </pc:sldMkLst>
      </pc:sldChg>
      <pc:sldChg chg="del">
        <pc:chgData name="Michael Heaney" userId="1836dd8b24ddd450" providerId="LiveId" clId="{5C8CC5FD-834B-4556-80FF-8A027E45AAEB}" dt="2021-04-12T05:58:52.530" v="77" actId="47"/>
        <pc:sldMkLst>
          <pc:docMk/>
          <pc:sldMk cId="0" sldId="396"/>
        </pc:sldMkLst>
      </pc:sldChg>
      <pc:sldChg chg="del">
        <pc:chgData name="Michael Heaney" userId="1836dd8b24ddd450" providerId="LiveId" clId="{5C8CC5FD-834B-4556-80FF-8A027E45AAEB}" dt="2021-04-12T05:58:53.194" v="79" actId="47"/>
        <pc:sldMkLst>
          <pc:docMk/>
          <pc:sldMk cId="0" sldId="398"/>
        </pc:sldMkLst>
      </pc:sldChg>
      <pc:sldChg chg="del">
        <pc:chgData name="Michael Heaney" userId="1836dd8b24ddd450" providerId="LiveId" clId="{5C8CC5FD-834B-4556-80FF-8A027E45AAEB}" dt="2021-04-12T05:58:55.058" v="83" actId="47"/>
        <pc:sldMkLst>
          <pc:docMk/>
          <pc:sldMk cId="0" sldId="399"/>
        </pc:sldMkLst>
      </pc:sldChg>
      <pc:sldChg chg="del">
        <pc:chgData name="Michael Heaney" userId="1836dd8b24ddd450" providerId="LiveId" clId="{5C8CC5FD-834B-4556-80FF-8A027E45AAEB}" dt="2021-04-12T05:58:54.228" v="81" actId="47"/>
        <pc:sldMkLst>
          <pc:docMk/>
          <pc:sldMk cId="0" sldId="400"/>
        </pc:sldMkLst>
      </pc:sldChg>
      <pc:sldChg chg="del">
        <pc:chgData name="Michael Heaney" userId="1836dd8b24ddd450" providerId="LiveId" clId="{5C8CC5FD-834B-4556-80FF-8A027E45AAEB}" dt="2021-04-12T05:58:55.730" v="84" actId="47"/>
        <pc:sldMkLst>
          <pc:docMk/>
          <pc:sldMk cId="0" sldId="401"/>
        </pc:sldMkLst>
      </pc:sldChg>
      <pc:sldChg chg="del">
        <pc:chgData name="Michael Heaney" userId="1836dd8b24ddd450" providerId="LiveId" clId="{5C8CC5FD-834B-4556-80FF-8A027E45AAEB}" dt="2021-04-12T05:58:56.708" v="86" actId="47"/>
        <pc:sldMkLst>
          <pc:docMk/>
          <pc:sldMk cId="0" sldId="402"/>
        </pc:sldMkLst>
      </pc:sldChg>
      <pc:sldChg chg="del">
        <pc:chgData name="Michael Heaney" userId="1836dd8b24ddd450" providerId="LiveId" clId="{5C8CC5FD-834B-4556-80FF-8A027E45AAEB}" dt="2021-04-12T05:58:57.273" v="87" actId="47"/>
        <pc:sldMkLst>
          <pc:docMk/>
          <pc:sldMk cId="0" sldId="403"/>
        </pc:sldMkLst>
      </pc:sldChg>
      <pc:sldChg chg="del">
        <pc:chgData name="Michael Heaney" userId="1836dd8b24ddd450" providerId="LiveId" clId="{5C8CC5FD-834B-4556-80FF-8A027E45AAEB}" dt="2021-04-12T05:58:57.884" v="88" actId="47"/>
        <pc:sldMkLst>
          <pc:docMk/>
          <pc:sldMk cId="0" sldId="404"/>
        </pc:sldMkLst>
      </pc:sldChg>
      <pc:sldChg chg="del">
        <pc:chgData name="Michael Heaney" userId="1836dd8b24ddd450" providerId="LiveId" clId="{5C8CC5FD-834B-4556-80FF-8A027E45AAEB}" dt="2021-04-12T05:58:58.494" v="89" actId="47"/>
        <pc:sldMkLst>
          <pc:docMk/>
          <pc:sldMk cId="0" sldId="405"/>
        </pc:sldMkLst>
      </pc:sldChg>
      <pc:sldChg chg="del">
        <pc:chgData name="Michael Heaney" userId="1836dd8b24ddd450" providerId="LiveId" clId="{5C8CC5FD-834B-4556-80FF-8A027E45AAEB}" dt="2021-04-12T05:58:50.919" v="74" actId="47"/>
        <pc:sldMkLst>
          <pc:docMk/>
          <pc:sldMk cId="0" sldId="408"/>
        </pc:sldMkLst>
      </pc:sldChg>
      <pc:sldChg chg="del">
        <pc:chgData name="Michael Heaney" userId="1836dd8b24ddd450" providerId="LiveId" clId="{5C8CC5FD-834B-4556-80FF-8A027E45AAEB}" dt="2021-04-12T05:58:59.748" v="91" actId="47"/>
        <pc:sldMkLst>
          <pc:docMk/>
          <pc:sldMk cId="0" sldId="409"/>
        </pc:sldMkLst>
      </pc:sldChg>
      <pc:sldChg chg="del">
        <pc:chgData name="Michael Heaney" userId="1836dd8b24ddd450" providerId="LiveId" clId="{5C8CC5FD-834B-4556-80FF-8A027E45AAEB}" dt="2021-04-12T05:59:00.295" v="92" actId="47"/>
        <pc:sldMkLst>
          <pc:docMk/>
          <pc:sldMk cId="0" sldId="410"/>
        </pc:sldMkLst>
      </pc:sldChg>
      <pc:sldChg chg="del">
        <pc:chgData name="Michael Heaney" userId="1836dd8b24ddd450" providerId="LiveId" clId="{5C8CC5FD-834B-4556-80FF-8A027E45AAEB}" dt="2021-04-12T05:59:01.313" v="93" actId="47"/>
        <pc:sldMkLst>
          <pc:docMk/>
          <pc:sldMk cId="0" sldId="411"/>
        </pc:sldMkLst>
      </pc:sldChg>
      <pc:sldChg chg="del">
        <pc:chgData name="Michael Heaney" userId="1836dd8b24ddd450" providerId="LiveId" clId="{5C8CC5FD-834B-4556-80FF-8A027E45AAEB}" dt="2021-04-12T05:59:02.001" v="94" actId="47"/>
        <pc:sldMkLst>
          <pc:docMk/>
          <pc:sldMk cId="0" sldId="412"/>
        </pc:sldMkLst>
      </pc:sldChg>
      <pc:sldChg chg="del">
        <pc:chgData name="Michael Heaney" userId="1836dd8b24ddd450" providerId="LiveId" clId="{5C8CC5FD-834B-4556-80FF-8A027E45AAEB}" dt="2021-04-12T05:59:02.568" v="95" actId="47"/>
        <pc:sldMkLst>
          <pc:docMk/>
          <pc:sldMk cId="0" sldId="414"/>
        </pc:sldMkLst>
      </pc:sldChg>
      <pc:sldChg chg="modSp mod">
        <pc:chgData name="Michael Heaney" userId="1836dd8b24ddd450" providerId="LiveId" clId="{5C8CC5FD-834B-4556-80FF-8A027E45AAEB}" dt="2021-04-12T07:42:50.560" v="619" actId="5793"/>
        <pc:sldMkLst>
          <pc:docMk/>
          <pc:sldMk cId="0" sldId="436"/>
        </pc:sldMkLst>
        <pc:spChg chg="mod">
          <ac:chgData name="Michael Heaney" userId="1836dd8b24ddd450" providerId="LiveId" clId="{5C8CC5FD-834B-4556-80FF-8A027E45AAEB}" dt="2021-04-12T07:22:22.979" v="293" actId="20577"/>
          <ac:spMkLst>
            <pc:docMk/>
            <pc:sldMk cId="0" sldId="436"/>
            <ac:spMk id="2" creationId="{00000000-0000-0000-0000-000000000000}"/>
          </ac:spMkLst>
        </pc:spChg>
        <pc:spChg chg="mod">
          <ac:chgData name="Michael Heaney" userId="1836dd8b24ddd450" providerId="LiveId" clId="{5C8CC5FD-834B-4556-80FF-8A027E45AAEB}" dt="2021-04-12T07:42:50.560" v="619" actId="5793"/>
          <ac:spMkLst>
            <pc:docMk/>
            <pc:sldMk cId="0" sldId="436"/>
            <ac:spMk id="3" creationId="{00000000-0000-0000-0000-000000000000}"/>
          </ac:spMkLst>
        </pc:spChg>
      </pc:sldChg>
      <pc:sldChg chg="del">
        <pc:chgData name="Michael Heaney" userId="1836dd8b24ddd450" providerId="LiveId" clId="{5C8CC5FD-834B-4556-80FF-8A027E45AAEB}" dt="2021-04-12T05:58:23.169" v="36" actId="47"/>
        <pc:sldMkLst>
          <pc:docMk/>
          <pc:sldMk cId="670872008" sldId="449"/>
        </pc:sldMkLst>
      </pc:sldChg>
      <pc:sldChg chg="del">
        <pc:chgData name="Michael Heaney" userId="1836dd8b24ddd450" providerId="LiveId" clId="{5C8CC5FD-834B-4556-80FF-8A027E45AAEB}" dt="2021-04-12T05:58:27.107" v="37" actId="47"/>
        <pc:sldMkLst>
          <pc:docMk/>
          <pc:sldMk cId="2602124451" sldId="450"/>
        </pc:sldMkLst>
      </pc:sldChg>
      <pc:sldChg chg="del">
        <pc:chgData name="Michael Heaney" userId="1836dd8b24ddd450" providerId="LiveId" clId="{5C8CC5FD-834B-4556-80FF-8A027E45AAEB}" dt="2021-04-12T05:58:27.782" v="38" actId="47"/>
        <pc:sldMkLst>
          <pc:docMk/>
          <pc:sldMk cId="3577352091" sldId="451"/>
        </pc:sldMkLst>
      </pc:sldChg>
      <pc:sldChg chg="del">
        <pc:chgData name="Michael Heaney" userId="1836dd8b24ddd450" providerId="LiveId" clId="{5C8CC5FD-834B-4556-80FF-8A027E45AAEB}" dt="2021-04-12T05:58:28.412" v="39" actId="47"/>
        <pc:sldMkLst>
          <pc:docMk/>
          <pc:sldMk cId="4102735669" sldId="452"/>
        </pc:sldMkLst>
      </pc:sldChg>
      <pc:sldChg chg="del">
        <pc:chgData name="Michael Heaney" userId="1836dd8b24ddd450" providerId="LiveId" clId="{5C8CC5FD-834B-4556-80FF-8A027E45AAEB}" dt="2021-04-12T05:58:30.093" v="42" actId="47"/>
        <pc:sldMkLst>
          <pc:docMk/>
          <pc:sldMk cId="1307268289" sldId="453"/>
        </pc:sldMkLst>
      </pc:sldChg>
      <pc:sldChg chg="del">
        <pc:chgData name="Michael Heaney" userId="1836dd8b24ddd450" providerId="LiveId" clId="{5C8CC5FD-834B-4556-80FF-8A027E45AAEB}" dt="2021-04-12T05:58:30.672" v="43" actId="47"/>
        <pc:sldMkLst>
          <pc:docMk/>
          <pc:sldMk cId="1773470261" sldId="454"/>
        </pc:sldMkLst>
      </pc:sldChg>
      <pc:sldChg chg="del">
        <pc:chgData name="Michael Heaney" userId="1836dd8b24ddd450" providerId="LiveId" clId="{5C8CC5FD-834B-4556-80FF-8A027E45AAEB}" dt="2021-04-12T05:58:31.246" v="44" actId="47"/>
        <pc:sldMkLst>
          <pc:docMk/>
          <pc:sldMk cId="600793490" sldId="455"/>
        </pc:sldMkLst>
      </pc:sldChg>
      <pc:sldChg chg="del">
        <pc:chgData name="Michael Heaney" userId="1836dd8b24ddd450" providerId="LiveId" clId="{5C8CC5FD-834B-4556-80FF-8A027E45AAEB}" dt="2021-04-12T05:58:31.823" v="45" actId="47"/>
        <pc:sldMkLst>
          <pc:docMk/>
          <pc:sldMk cId="1139989356" sldId="456"/>
        </pc:sldMkLst>
      </pc:sldChg>
      <pc:sldChg chg="del">
        <pc:chgData name="Michael Heaney" userId="1836dd8b24ddd450" providerId="LiveId" clId="{5C8CC5FD-834B-4556-80FF-8A027E45AAEB}" dt="2021-04-12T05:58:32.386" v="46" actId="47"/>
        <pc:sldMkLst>
          <pc:docMk/>
          <pc:sldMk cId="1533724266" sldId="457"/>
        </pc:sldMkLst>
      </pc:sldChg>
      <pc:sldChg chg="del">
        <pc:chgData name="Michael Heaney" userId="1836dd8b24ddd450" providerId="LiveId" clId="{5C8CC5FD-834B-4556-80FF-8A027E45AAEB}" dt="2021-04-12T05:58:32.922" v="47" actId="47"/>
        <pc:sldMkLst>
          <pc:docMk/>
          <pc:sldMk cId="1597895724" sldId="458"/>
        </pc:sldMkLst>
      </pc:sldChg>
      <pc:sldChg chg="del">
        <pc:chgData name="Michael Heaney" userId="1836dd8b24ddd450" providerId="LiveId" clId="{5C8CC5FD-834B-4556-80FF-8A027E45AAEB}" dt="2021-04-12T05:58:33.588" v="48" actId="47"/>
        <pc:sldMkLst>
          <pc:docMk/>
          <pc:sldMk cId="3966264030" sldId="459"/>
        </pc:sldMkLst>
      </pc:sldChg>
      <pc:sldChg chg="del">
        <pc:chgData name="Michael Heaney" userId="1836dd8b24ddd450" providerId="LiveId" clId="{5C8CC5FD-834B-4556-80FF-8A027E45AAEB}" dt="2021-04-12T05:58:34.204" v="49" actId="47"/>
        <pc:sldMkLst>
          <pc:docMk/>
          <pc:sldMk cId="1793929200" sldId="460"/>
        </pc:sldMkLst>
      </pc:sldChg>
      <pc:sldChg chg="del">
        <pc:chgData name="Michael Heaney" userId="1836dd8b24ddd450" providerId="LiveId" clId="{5C8CC5FD-834B-4556-80FF-8A027E45AAEB}" dt="2021-04-12T05:58:34.788" v="50" actId="47"/>
        <pc:sldMkLst>
          <pc:docMk/>
          <pc:sldMk cId="882927990" sldId="461"/>
        </pc:sldMkLst>
      </pc:sldChg>
      <pc:sldChg chg="del">
        <pc:chgData name="Michael Heaney" userId="1836dd8b24ddd450" providerId="LiveId" clId="{5C8CC5FD-834B-4556-80FF-8A027E45AAEB}" dt="2021-04-12T05:58:35.388" v="51" actId="47"/>
        <pc:sldMkLst>
          <pc:docMk/>
          <pc:sldMk cId="1983224657" sldId="462"/>
        </pc:sldMkLst>
      </pc:sldChg>
      <pc:sldChg chg="del">
        <pc:chgData name="Michael Heaney" userId="1836dd8b24ddd450" providerId="LiveId" clId="{5C8CC5FD-834B-4556-80FF-8A027E45AAEB}" dt="2021-04-12T05:58:36.061" v="52" actId="47"/>
        <pc:sldMkLst>
          <pc:docMk/>
          <pc:sldMk cId="2431600153" sldId="463"/>
        </pc:sldMkLst>
      </pc:sldChg>
      <pc:sldChg chg="del">
        <pc:chgData name="Michael Heaney" userId="1836dd8b24ddd450" providerId="LiveId" clId="{5C8CC5FD-834B-4556-80FF-8A027E45AAEB}" dt="2021-04-12T05:58:36.628" v="53" actId="47"/>
        <pc:sldMkLst>
          <pc:docMk/>
          <pc:sldMk cId="2266832020" sldId="464"/>
        </pc:sldMkLst>
      </pc:sldChg>
      <pc:sldChg chg="del">
        <pc:chgData name="Michael Heaney" userId="1836dd8b24ddd450" providerId="LiveId" clId="{5C8CC5FD-834B-4556-80FF-8A027E45AAEB}" dt="2021-04-12T05:58:37.929" v="55" actId="47"/>
        <pc:sldMkLst>
          <pc:docMk/>
          <pc:sldMk cId="1607193716" sldId="465"/>
        </pc:sldMkLst>
      </pc:sldChg>
      <pc:sldChg chg="del">
        <pc:chgData name="Michael Heaney" userId="1836dd8b24ddd450" providerId="LiveId" clId="{5C8CC5FD-834B-4556-80FF-8A027E45AAEB}" dt="2021-04-12T05:58:38.538" v="56" actId="47"/>
        <pc:sldMkLst>
          <pc:docMk/>
          <pc:sldMk cId="2365319624" sldId="466"/>
        </pc:sldMkLst>
      </pc:sldChg>
      <pc:sldChg chg="del">
        <pc:chgData name="Michael Heaney" userId="1836dd8b24ddd450" providerId="LiveId" clId="{5C8CC5FD-834B-4556-80FF-8A027E45AAEB}" dt="2021-04-12T05:58:39.761" v="58" actId="47"/>
        <pc:sldMkLst>
          <pc:docMk/>
          <pc:sldMk cId="1193951072" sldId="467"/>
        </pc:sldMkLst>
      </pc:sldChg>
      <pc:sldChg chg="del">
        <pc:chgData name="Michael Heaney" userId="1836dd8b24ddd450" providerId="LiveId" clId="{5C8CC5FD-834B-4556-80FF-8A027E45AAEB}" dt="2021-04-12T05:58:40.347" v="59" actId="47"/>
        <pc:sldMkLst>
          <pc:docMk/>
          <pc:sldMk cId="173574283" sldId="468"/>
        </pc:sldMkLst>
      </pc:sldChg>
      <pc:sldChg chg="del">
        <pc:chgData name="Michael Heaney" userId="1836dd8b24ddd450" providerId="LiveId" clId="{5C8CC5FD-834B-4556-80FF-8A027E45AAEB}" dt="2021-04-12T05:58:40.965" v="60" actId="47"/>
        <pc:sldMkLst>
          <pc:docMk/>
          <pc:sldMk cId="2227546873" sldId="469"/>
        </pc:sldMkLst>
      </pc:sldChg>
      <pc:sldChg chg="del">
        <pc:chgData name="Michael Heaney" userId="1836dd8b24ddd450" providerId="LiveId" clId="{5C8CC5FD-834B-4556-80FF-8A027E45AAEB}" dt="2021-04-12T05:58:41.613" v="61" actId="47"/>
        <pc:sldMkLst>
          <pc:docMk/>
          <pc:sldMk cId="492931195" sldId="470"/>
        </pc:sldMkLst>
      </pc:sldChg>
      <pc:sldChg chg="del">
        <pc:chgData name="Michael Heaney" userId="1836dd8b24ddd450" providerId="LiveId" clId="{5C8CC5FD-834B-4556-80FF-8A027E45AAEB}" dt="2021-04-12T05:58:42.303" v="62" actId="47"/>
        <pc:sldMkLst>
          <pc:docMk/>
          <pc:sldMk cId="1310015501" sldId="471"/>
        </pc:sldMkLst>
      </pc:sldChg>
      <pc:sldChg chg="del">
        <pc:chgData name="Michael Heaney" userId="1836dd8b24ddd450" providerId="LiveId" clId="{5C8CC5FD-834B-4556-80FF-8A027E45AAEB}" dt="2021-04-12T05:58:42.909" v="63" actId="47"/>
        <pc:sldMkLst>
          <pc:docMk/>
          <pc:sldMk cId="2911725031" sldId="472"/>
        </pc:sldMkLst>
      </pc:sldChg>
      <pc:sldChg chg="del">
        <pc:chgData name="Michael Heaney" userId="1836dd8b24ddd450" providerId="LiveId" clId="{5C8CC5FD-834B-4556-80FF-8A027E45AAEB}" dt="2021-04-12T05:58:47.403" v="65" actId="47"/>
        <pc:sldMkLst>
          <pc:docMk/>
          <pc:sldMk cId="1221513025" sldId="473"/>
        </pc:sldMkLst>
      </pc:sldChg>
      <pc:sldChg chg="del">
        <pc:chgData name="Michael Heaney" userId="1836dd8b24ddd450" providerId="LiveId" clId="{5C8CC5FD-834B-4556-80FF-8A027E45AAEB}" dt="2021-04-12T05:58:28.975" v="40" actId="47"/>
        <pc:sldMkLst>
          <pc:docMk/>
          <pc:sldMk cId="3528748267" sldId="489"/>
        </pc:sldMkLst>
      </pc:sldChg>
      <pc:sldChg chg="del">
        <pc:chgData name="Michael Heaney" userId="1836dd8b24ddd450" providerId="LiveId" clId="{5C8CC5FD-834B-4556-80FF-8A027E45AAEB}" dt="2021-04-12T05:58:29.532" v="41" actId="47"/>
        <pc:sldMkLst>
          <pc:docMk/>
          <pc:sldMk cId="3528748267" sldId="490"/>
        </pc:sldMkLst>
      </pc:sldChg>
      <pc:sldChg chg="del">
        <pc:chgData name="Michael Heaney" userId="1836dd8b24ddd450" providerId="LiveId" clId="{5C8CC5FD-834B-4556-80FF-8A027E45AAEB}" dt="2021-04-12T05:58:37.246" v="54" actId="47"/>
        <pc:sldMkLst>
          <pc:docMk/>
          <pc:sldMk cId="932642661" sldId="491"/>
        </pc:sldMkLst>
      </pc:sldChg>
      <pc:sldChg chg="del">
        <pc:chgData name="Michael Heaney" userId="1836dd8b24ddd450" providerId="LiveId" clId="{5C8CC5FD-834B-4556-80FF-8A027E45AAEB}" dt="2021-04-12T05:58:39.152" v="57" actId="47"/>
        <pc:sldMkLst>
          <pc:docMk/>
          <pc:sldMk cId="1846197423" sldId="492"/>
        </pc:sldMkLst>
      </pc:sldChg>
      <pc:sldChg chg="del">
        <pc:chgData name="Michael Heaney" userId="1836dd8b24ddd450" providerId="LiveId" clId="{5C8CC5FD-834B-4556-80FF-8A027E45AAEB}" dt="2021-04-12T05:56:57.269" v="30" actId="47"/>
        <pc:sldMkLst>
          <pc:docMk/>
          <pc:sldMk cId="2713985970" sldId="493"/>
        </pc:sldMkLst>
      </pc:sldChg>
      <pc:sldChg chg="del">
        <pc:chgData name="Michael Heaney" userId="1836dd8b24ddd450" providerId="LiveId" clId="{5C8CC5FD-834B-4556-80FF-8A027E45AAEB}" dt="2021-04-12T05:57:03.858" v="32" actId="47"/>
        <pc:sldMkLst>
          <pc:docMk/>
          <pc:sldMk cId="3444505531" sldId="495"/>
        </pc:sldMkLst>
      </pc:sldChg>
      <pc:sldChg chg="del">
        <pc:chgData name="Michael Heaney" userId="1836dd8b24ddd450" providerId="LiveId" clId="{5C8CC5FD-834B-4556-80FF-8A027E45AAEB}" dt="2021-04-12T05:57:05.670" v="33" actId="47"/>
        <pc:sldMkLst>
          <pc:docMk/>
          <pc:sldMk cId="3979898616" sldId="496"/>
        </pc:sldMkLst>
      </pc:sldChg>
      <pc:sldChg chg="del">
        <pc:chgData name="Michael Heaney" userId="1836dd8b24ddd450" providerId="LiveId" clId="{5C8CC5FD-834B-4556-80FF-8A027E45AAEB}" dt="2021-04-12T05:57:12.733" v="35" actId="47"/>
        <pc:sldMkLst>
          <pc:docMk/>
          <pc:sldMk cId="427471362" sldId="498"/>
        </pc:sldMkLst>
      </pc:sldChg>
      <pc:sldChg chg="del">
        <pc:chgData name="Michael Heaney" userId="1836dd8b24ddd450" providerId="LiveId" clId="{5C8CC5FD-834B-4556-80FF-8A027E45AAEB}" dt="2021-04-12T05:58:49.384" v="70" actId="47"/>
        <pc:sldMkLst>
          <pc:docMk/>
          <pc:sldMk cId="2438136768" sldId="500"/>
        </pc:sldMkLst>
      </pc:sldChg>
      <pc:sldChg chg="del">
        <pc:chgData name="Michael Heaney" userId="1836dd8b24ddd450" providerId="LiveId" clId="{5C8CC5FD-834B-4556-80FF-8A027E45AAEB}" dt="2021-04-12T05:58:49.998" v="71" actId="47"/>
        <pc:sldMkLst>
          <pc:docMk/>
          <pc:sldMk cId="1625678574" sldId="501"/>
        </pc:sldMkLst>
      </pc:sldChg>
      <pc:sldChg chg="del">
        <pc:chgData name="Michael Heaney" userId="1836dd8b24ddd450" providerId="LiveId" clId="{5C8CC5FD-834B-4556-80FF-8A027E45AAEB}" dt="2021-04-12T05:58:50.409" v="72" actId="47"/>
        <pc:sldMkLst>
          <pc:docMk/>
          <pc:sldMk cId="3470142930" sldId="502"/>
        </pc:sldMkLst>
      </pc:sldChg>
      <pc:sldChg chg="del">
        <pc:chgData name="Michael Heaney" userId="1836dd8b24ddd450" providerId="LiveId" clId="{5C8CC5FD-834B-4556-80FF-8A027E45AAEB}" dt="2021-04-12T05:58:51.721" v="75" actId="47"/>
        <pc:sldMkLst>
          <pc:docMk/>
          <pc:sldMk cId="114919949" sldId="503"/>
        </pc:sldMkLst>
      </pc:sldChg>
      <pc:sldChg chg="del">
        <pc:chgData name="Michael Heaney" userId="1836dd8b24ddd450" providerId="LiveId" clId="{5C8CC5FD-834B-4556-80FF-8A027E45AAEB}" dt="2021-04-12T05:57:01.373" v="31" actId="47"/>
        <pc:sldMkLst>
          <pc:docMk/>
          <pc:sldMk cId="1483573956" sldId="504"/>
        </pc:sldMkLst>
      </pc:sldChg>
      <pc:sldChg chg="del">
        <pc:chgData name="Michael Heaney" userId="1836dd8b24ddd450" providerId="LiveId" clId="{5C8CC5FD-834B-4556-80FF-8A027E45AAEB}" dt="2021-04-12T05:59:13.608" v="101" actId="47"/>
        <pc:sldMkLst>
          <pc:docMk/>
          <pc:sldMk cId="3054560081" sldId="505"/>
        </pc:sldMkLst>
      </pc:sldChg>
      <pc:sldChg chg="new del">
        <pc:chgData name="Michael Heaney" userId="1836dd8b24ddd450" providerId="LiveId" clId="{5C8CC5FD-834B-4556-80FF-8A027E45AAEB}" dt="2021-04-12T07:20:06.028" v="110" actId="47"/>
        <pc:sldMkLst>
          <pc:docMk/>
          <pc:sldMk cId="1181462281" sldId="507"/>
        </pc:sldMkLst>
      </pc:sldChg>
      <pc:sldChg chg="del">
        <pc:chgData name="Michael Heaney" userId="1836dd8b24ddd450" providerId="LiveId" clId="{5C8CC5FD-834B-4556-80FF-8A027E45AAEB}" dt="2021-04-12T05:58:45.977" v="64" actId="47"/>
        <pc:sldMkLst>
          <pc:docMk/>
          <pc:sldMk cId="1392445596" sldId="507"/>
        </pc:sldMkLst>
      </pc:sldChg>
      <pc:sldChg chg="delSp modSp add mod">
        <pc:chgData name="Michael Heaney" userId="1836dd8b24ddd450" providerId="LiveId" clId="{5C8CC5FD-834B-4556-80FF-8A027E45AAEB}" dt="2021-04-12T07:20:39.598" v="175"/>
        <pc:sldMkLst>
          <pc:docMk/>
          <pc:sldMk cId="3519961928" sldId="508"/>
        </pc:sldMkLst>
        <pc:spChg chg="mod">
          <ac:chgData name="Michael Heaney" userId="1836dd8b24ddd450" providerId="LiveId" clId="{5C8CC5FD-834B-4556-80FF-8A027E45AAEB}" dt="2021-04-12T07:20:28.092" v="172" actId="20577"/>
          <ac:spMkLst>
            <pc:docMk/>
            <pc:sldMk cId="3519961928" sldId="508"/>
            <ac:spMk id="3" creationId="{00000000-0000-0000-0000-000000000000}"/>
          </ac:spMkLst>
        </pc:spChg>
        <pc:spChg chg="del mod">
          <ac:chgData name="Michael Heaney" userId="1836dd8b24ddd450" providerId="LiveId" clId="{5C8CC5FD-834B-4556-80FF-8A027E45AAEB}" dt="2021-04-12T07:20:39.598" v="175"/>
          <ac:spMkLst>
            <pc:docMk/>
            <pc:sldMk cId="3519961928" sldId="508"/>
            <ac:spMk id="4" creationId="{00000000-0000-0000-0000-000000000000}"/>
          </ac:spMkLst>
        </pc:spChg>
      </pc:sldChg>
      <pc:sldChg chg="add">
        <pc:chgData name="Michael Heaney" userId="1836dd8b24ddd450" providerId="LiveId" clId="{5C8CC5FD-834B-4556-80FF-8A027E45AAEB}" dt="2021-04-12T07:21:02.296" v="178"/>
        <pc:sldMkLst>
          <pc:docMk/>
          <pc:sldMk cId="1025282815" sldId="509"/>
        </pc:sldMkLst>
      </pc:sldChg>
      <pc:sldChg chg="new del">
        <pc:chgData name="Michael Heaney" userId="1836dd8b24ddd450" providerId="LiveId" clId="{5C8CC5FD-834B-4556-80FF-8A027E45AAEB}" dt="2021-04-12T07:20:55.696" v="177" actId="47"/>
        <pc:sldMkLst>
          <pc:docMk/>
          <pc:sldMk cId="3678938823" sldId="509"/>
        </pc:sldMkLst>
      </pc:sldChg>
      <pc:sldChg chg="modSp new mod">
        <pc:chgData name="Michael Heaney" userId="1836dd8b24ddd450" providerId="LiveId" clId="{5C8CC5FD-834B-4556-80FF-8A027E45AAEB}" dt="2021-04-12T07:47:04.122" v="791" actId="5793"/>
        <pc:sldMkLst>
          <pc:docMk/>
          <pc:sldMk cId="2771515535" sldId="510"/>
        </pc:sldMkLst>
        <pc:spChg chg="mod">
          <ac:chgData name="Michael Heaney" userId="1836dd8b24ddd450" providerId="LiveId" clId="{5C8CC5FD-834B-4556-80FF-8A027E45AAEB}" dt="2021-04-12T07:45:07.553" v="746" actId="207"/>
          <ac:spMkLst>
            <pc:docMk/>
            <pc:sldMk cId="2771515535" sldId="510"/>
            <ac:spMk id="2" creationId="{21016D11-B1FB-4DDA-B755-509DF395E1B0}"/>
          </ac:spMkLst>
        </pc:spChg>
        <pc:spChg chg="mod">
          <ac:chgData name="Michael Heaney" userId="1836dd8b24ddd450" providerId="LiveId" clId="{5C8CC5FD-834B-4556-80FF-8A027E45AAEB}" dt="2021-04-12T07:47:04.122" v="791" actId="5793"/>
          <ac:spMkLst>
            <pc:docMk/>
            <pc:sldMk cId="2771515535" sldId="510"/>
            <ac:spMk id="3" creationId="{5041D795-8D47-4D01-955C-6426B71C733B}"/>
          </ac:spMkLst>
        </pc:spChg>
      </pc:sldChg>
      <pc:sldChg chg="new del">
        <pc:chgData name="Michael Heaney" userId="1836dd8b24ddd450" providerId="LiveId" clId="{5C8CC5FD-834B-4556-80FF-8A027E45AAEB}" dt="2021-04-12T07:48:40.798" v="794" actId="47"/>
        <pc:sldMkLst>
          <pc:docMk/>
          <pc:sldMk cId="3356080185" sldId="511"/>
        </pc:sldMkLst>
      </pc:sldChg>
      <pc:sldChg chg="modSp add mod">
        <pc:chgData name="Michael Heaney" userId="1836dd8b24ddd450" providerId="LiveId" clId="{5C8CC5FD-834B-4556-80FF-8A027E45AAEB}" dt="2021-04-12T10:40:58.086" v="1962" actId="20577"/>
        <pc:sldMkLst>
          <pc:docMk/>
          <pc:sldMk cId="1464604907" sldId="512"/>
        </pc:sldMkLst>
        <pc:spChg chg="mod">
          <ac:chgData name="Michael Heaney" userId="1836dd8b24ddd450" providerId="LiveId" clId="{5C8CC5FD-834B-4556-80FF-8A027E45AAEB}" dt="2021-04-12T07:49:26.203" v="873" actId="20577"/>
          <ac:spMkLst>
            <pc:docMk/>
            <pc:sldMk cId="1464604907" sldId="512"/>
            <ac:spMk id="2" creationId="{21016D11-B1FB-4DDA-B755-509DF395E1B0}"/>
          </ac:spMkLst>
        </pc:spChg>
        <pc:spChg chg="mod">
          <ac:chgData name="Michael Heaney" userId="1836dd8b24ddd450" providerId="LiveId" clId="{5C8CC5FD-834B-4556-80FF-8A027E45AAEB}" dt="2021-04-12T10:40:58.086" v="1962" actId="20577"/>
          <ac:spMkLst>
            <pc:docMk/>
            <pc:sldMk cId="1464604907" sldId="512"/>
            <ac:spMk id="3" creationId="{5041D795-8D47-4D01-955C-6426B71C733B}"/>
          </ac:spMkLst>
        </pc:spChg>
      </pc:sldChg>
      <pc:sldChg chg="addSp delSp modSp add mod">
        <pc:chgData name="Michael Heaney" userId="1836dd8b24ddd450" providerId="LiveId" clId="{5C8CC5FD-834B-4556-80FF-8A027E45AAEB}" dt="2021-04-12T07:54:13.973" v="1506" actId="20577"/>
        <pc:sldMkLst>
          <pc:docMk/>
          <pc:sldMk cId="972628762" sldId="513"/>
        </pc:sldMkLst>
        <pc:spChg chg="mod">
          <ac:chgData name="Michael Heaney" userId="1836dd8b24ddd450" providerId="LiveId" clId="{5C8CC5FD-834B-4556-80FF-8A027E45AAEB}" dt="2021-04-12T07:54:13.973" v="1506" actId="20577"/>
          <ac:spMkLst>
            <pc:docMk/>
            <pc:sldMk cId="972628762" sldId="513"/>
            <ac:spMk id="2" creationId="{21016D11-B1FB-4DDA-B755-509DF395E1B0}"/>
          </ac:spMkLst>
        </pc:spChg>
        <pc:spChg chg="mod">
          <ac:chgData name="Michael Heaney" userId="1836dd8b24ddd450" providerId="LiveId" clId="{5C8CC5FD-834B-4556-80FF-8A027E45AAEB}" dt="2021-04-12T07:53:24.188" v="1481" actId="20577"/>
          <ac:spMkLst>
            <pc:docMk/>
            <pc:sldMk cId="972628762" sldId="513"/>
            <ac:spMk id="3" creationId="{5041D795-8D47-4D01-955C-6426B71C733B}"/>
          </ac:spMkLst>
        </pc:spChg>
        <pc:picChg chg="add del">
          <ac:chgData name="Michael Heaney" userId="1836dd8b24ddd450" providerId="LiveId" clId="{5C8CC5FD-834B-4556-80FF-8A027E45AAEB}" dt="2021-04-12T07:53:39.442" v="1483"/>
          <ac:picMkLst>
            <pc:docMk/>
            <pc:sldMk cId="972628762" sldId="513"/>
            <ac:picMk id="4" creationId="{B60FE034-4E90-4911-A870-C58D147B1CCE}"/>
          </ac:picMkLst>
        </pc:picChg>
      </pc:sldChg>
      <pc:sldChg chg="modSp add mod">
        <pc:chgData name="Michael Heaney" userId="1836dd8b24ddd450" providerId="LiveId" clId="{5C8CC5FD-834B-4556-80FF-8A027E45AAEB}" dt="2021-04-12T07:55:57.895" v="1796" actId="20577"/>
        <pc:sldMkLst>
          <pc:docMk/>
          <pc:sldMk cId="1347749514" sldId="514"/>
        </pc:sldMkLst>
        <pc:spChg chg="mod">
          <ac:chgData name="Michael Heaney" userId="1836dd8b24ddd450" providerId="LiveId" clId="{5C8CC5FD-834B-4556-80FF-8A027E45AAEB}" dt="2021-04-12T07:54:28.663" v="1523" actId="20577"/>
          <ac:spMkLst>
            <pc:docMk/>
            <pc:sldMk cId="1347749514" sldId="514"/>
            <ac:spMk id="2" creationId="{21016D11-B1FB-4DDA-B755-509DF395E1B0}"/>
          </ac:spMkLst>
        </pc:spChg>
        <pc:spChg chg="mod">
          <ac:chgData name="Michael Heaney" userId="1836dd8b24ddd450" providerId="LiveId" clId="{5C8CC5FD-834B-4556-80FF-8A027E45AAEB}" dt="2021-04-12T07:55:57.895" v="1796" actId="20577"/>
          <ac:spMkLst>
            <pc:docMk/>
            <pc:sldMk cId="1347749514" sldId="514"/>
            <ac:spMk id="3" creationId="{5041D795-8D47-4D01-955C-6426B71C733B}"/>
          </ac:spMkLst>
        </pc:spChg>
      </pc:sldChg>
      <pc:sldChg chg="modSp new mod">
        <pc:chgData name="Michael Heaney" userId="1836dd8b24ddd450" providerId="LiveId" clId="{5C8CC5FD-834B-4556-80FF-8A027E45AAEB}" dt="2021-04-12T07:56:50.544" v="1961" actId="20577"/>
        <pc:sldMkLst>
          <pc:docMk/>
          <pc:sldMk cId="2884434495" sldId="515"/>
        </pc:sldMkLst>
        <pc:spChg chg="mod">
          <ac:chgData name="Michael Heaney" userId="1836dd8b24ddd450" providerId="LiveId" clId="{5C8CC5FD-834B-4556-80FF-8A027E45AAEB}" dt="2021-04-12T07:56:15.074" v="1808" actId="207"/>
          <ac:spMkLst>
            <pc:docMk/>
            <pc:sldMk cId="2884434495" sldId="515"/>
            <ac:spMk id="2" creationId="{A0B7409C-6246-44CA-AB49-A93F1FB0ACDC}"/>
          </ac:spMkLst>
        </pc:spChg>
        <pc:spChg chg="mod">
          <ac:chgData name="Michael Heaney" userId="1836dd8b24ddd450" providerId="LiveId" clId="{5C8CC5FD-834B-4556-80FF-8A027E45AAEB}" dt="2021-04-12T07:56:50.544" v="1961" actId="20577"/>
          <ac:spMkLst>
            <pc:docMk/>
            <pc:sldMk cId="2884434495" sldId="515"/>
            <ac:spMk id="3" creationId="{9E3D2218-DDC1-4DDB-BB5D-8FAC9A17CCED}"/>
          </ac:spMkLst>
        </pc:spChg>
      </pc:sldChg>
      <pc:sldMasterChg chg="modSldLayout">
        <pc:chgData name="Michael Heaney" userId="1836dd8b24ddd450" providerId="LiveId" clId="{5C8CC5FD-834B-4556-80FF-8A027E45AAEB}" dt="2021-04-23T08:28:47.724" v="1988"/>
        <pc:sldMasterMkLst>
          <pc:docMk/>
          <pc:sldMasterMk cId="0" sldId="2147483660"/>
        </pc:sldMasterMkLst>
        <pc:sldLayoutChg chg="setBg">
          <pc:chgData name="Michael Heaney" userId="1836dd8b24ddd450" providerId="LiveId" clId="{5C8CC5FD-834B-4556-80FF-8A027E45AAEB}" dt="2021-04-23T08:28:47.724" v="1988"/>
          <pc:sldLayoutMkLst>
            <pc:docMk/>
            <pc:sldMasterMk cId="0" sldId="2147483660"/>
            <pc:sldLayoutMk cId="0" sldId="2147483661"/>
          </pc:sldLayoutMkLst>
        </pc:sldLayoutChg>
        <pc:sldLayoutChg chg="setBg">
          <pc:chgData name="Michael Heaney" userId="1836dd8b24ddd450" providerId="LiveId" clId="{5C8CC5FD-834B-4556-80FF-8A027E45AAEB}" dt="2021-04-23T08:28:47.724" v="1988"/>
          <pc:sldLayoutMkLst>
            <pc:docMk/>
            <pc:sldMasterMk cId="0" sldId="2147483660"/>
            <pc:sldLayoutMk cId="0" sldId="2147483662"/>
          </pc:sldLayoutMkLst>
        </pc:sldLayoutChg>
        <pc:sldLayoutChg chg="setBg">
          <pc:chgData name="Michael Heaney" userId="1836dd8b24ddd450" providerId="LiveId" clId="{5C8CC5FD-834B-4556-80FF-8A027E45AAEB}" dt="2021-04-23T08:28:47.724" v="1988"/>
          <pc:sldLayoutMkLst>
            <pc:docMk/>
            <pc:sldMasterMk cId="0" sldId="2147483660"/>
            <pc:sldLayoutMk cId="0" sldId="2147483663"/>
          </pc:sldLayoutMkLst>
        </pc:sldLayoutChg>
        <pc:sldLayoutChg chg="setBg">
          <pc:chgData name="Michael Heaney" userId="1836dd8b24ddd450" providerId="LiveId" clId="{5C8CC5FD-834B-4556-80FF-8A027E45AAEB}" dt="2021-04-23T08:28:47.724" v="1988"/>
          <pc:sldLayoutMkLst>
            <pc:docMk/>
            <pc:sldMasterMk cId="0" sldId="2147483660"/>
            <pc:sldLayoutMk cId="0" sldId="2147483664"/>
          </pc:sldLayoutMkLst>
        </pc:sldLayoutChg>
        <pc:sldLayoutChg chg="setBg">
          <pc:chgData name="Michael Heaney" userId="1836dd8b24ddd450" providerId="LiveId" clId="{5C8CC5FD-834B-4556-80FF-8A027E45AAEB}" dt="2021-04-23T08:28:47.724" v="1988"/>
          <pc:sldLayoutMkLst>
            <pc:docMk/>
            <pc:sldMasterMk cId="0" sldId="2147483660"/>
            <pc:sldLayoutMk cId="0" sldId="2147483665"/>
          </pc:sldLayoutMkLst>
        </pc:sldLayoutChg>
        <pc:sldLayoutChg chg="setBg">
          <pc:chgData name="Michael Heaney" userId="1836dd8b24ddd450" providerId="LiveId" clId="{5C8CC5FD-834B-4556-80FF-8A027E45AAEB}" dt="2021-04-23T08:28:47.724" v="1988"/>
          <pc:sldLayoutMkLst>
            <pc:docMk/>
            <pc:sldMasterMk cId="0" sldId="2147483660"/>
            <pc:sldLayoutMk cId="0" sldId="2147483668"/>
          </pc:sldLayoutMkLst>
        </pc:sldLayoutChg>
        <pc:sldLayoutChg chg="setBg">
          <pc:chgData name="Michael Heaney" userId="1836dd8b24ddd450" providerId="LiveId" clId="{5C8CC5FD-834B-4556-80FF-8A027E45AAEB}" dt="2021-04-23T08:28:47.724" v="1988"/>
          <pc:sldLayoutMkLst>
            <pc:docMk/>
            <pc:sldMasterMk cId="0" sldId="2147483660"/>
            <pc:sldLayoutMk cId="0" sldId="2147483670"/>
          </pc:sldLayoutMkLst>
        </pc:sldLayoutChg>
        <pc:sldLayoutChg chg="setBg">
          <pc:chgData name="Michael Heaney" userId="1836dd8b24ddd450" providerId="LiveId" clId="{5C8CC5FD-834B-4556-80FF-8A027E45AAEB}" dt="2021-04-23T08:28:47.724" v="1988"/>
          <pc:sldLayoutMkLst>
            <pc:docMk/>
            <pc:sldMasterMk cId="0" sldId="2147483660"/>
            <pc:sldLayoutMk cId="0"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29B6DAD-8B64-4D13-A428-871DA4F87803}" type="datetimeFigureOut">
              <a:rPr lang="en-US" smtClean="0"/>
              <a:pPr/>
              <a:t>9/12/2023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71BAFA4-B3F2-45ED-A555-FB2F1A828F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9B6DAD-8B64-4D13-A428-871DA4F87803}"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1BAFA4-B3F2-45ED-A555-FB2F1A828FA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471BAFA4-B3F2-45ED-A555-FB2F1A828FAA}"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9B6DAD-8B64-4D13-A428-871DA4F87803}"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29B6DAD-8B64-4D13-A428-871DA4F87803}"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471BAFA4-B3F2-45ED-A555-FB2F1A828FAA}"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29B6DAD-8B64-4D13-A428-871DA4F87803}" type="datetimeFigureOut">
              <a:rPr lang="en-US" smtClean="0"/>
              <a:pPr/>
              <a:t>9/12/2023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71BAFA4-B3F2-45ED-A555-FB2F1A828F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D29B6DAD-8B64-4D13-A428-871DA4F87803}"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1BAFA4-B3F2-45ED-A555-FB2F1A828FAA}"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29B6DAD-8B64-4D13-A428-871DA4F87803}" type="datetimeFigureOut">
              <a:rPr lang="en-US" smtClean="0"/>
              <a:pPr/>
              <a:t>9/12/2023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71BAFA4-B3F2-45ED-A555-FB2F1A828F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29B6DAD-8B64-4D13-A428-871DA4F87803}" type="datetimeFigureOut">
              <a:rPr lang="en-US" smtClean="0"/>
              <a:pPr/>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471BAFA4-B3F2-45ED-A555-FB2F1A828F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29B6DAD-8B64-4D13-A428-871DA4F87803}" type="datetimeFigureOut">
              <a:rPr lang="en-US" smtClean="0"/>
              <a:pPr/>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71BAFA4-B3F2-45ED-A555-FB2F1A828FA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71BAFA4-B3F2-45ED-A555-FB2F1A828FAA}"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D29B6DAD-8B64-4D13-A428-871DA4F87803}" type="datetimeFigureOut">
              <a:rPr lang="en-US" smtClean="0"/>
              <a:pPr/>
              <a:t>9/12/2023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471BAFA4-B3F2-45ED-A555-FB2F1A828FAA}"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29B6DAD-8B64-4D13-A428-871DA4F87803}" type="datetimeFigureOut">
              <a:rPr lang="en-US" smtClean="0"/>
              <a:pPr/>
              <a:t>9/12/2023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29B6DAD-8B64-4D13-A428-871DA4F87803}" type="datetimeFigureOut">
              <a:rPr lang="en-US" smtClean="0"/>
              <a:pPr/>
              <a:t>9/12/2023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71BAFA4-B3F2-45ED-A555-FB2F1A828FAA}"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ataverse.harvard.edu/"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743200"/>
            <a:ext cx="8763000" cy="3657600"/>
          </a:xfrm>
        </p:spPr>
        <p:txBody>
          <a:bodyPr>
            <a:normAutofit/>
          </a:bodyPr>
          <a:lstStyle/>
          <a:p>
            <a:r>
              <a:rPr lang="en-US" sz="2400" dirty="0">
                <a:solidFill>
                  <a:srgbClr val="002060"/>
                </a:solidFill>
              </a:rPr>
              <a:t>Michael T. Heaney</a:t>
            </a:r>
          </a:p>
          <a:p>
            <a:r>
              <a:rPr lang="en-US" sz="1400" dirty="0">
                <a:solidFill>
                  <a:srgbClr val="002060"/>
                </a:solidFill>
              </a:rPr>
              <a:t>University of </a:t>
            </a:r>
            <a:r>
              <a:rPr lang="en-US" sz="1400" dirty="0" err="1">
                <a:solidFill>
                  <a:srgbClr val="002060"/>
                </a:solidFill>
              </a:rPr>
              <a:t>GlasgoW</a:t>
            </a:r>
            <a:endParaRPr lang="en-US" sz="1400" dirty="0">
              <a:solidFill>
                <a:srgbClr val="002060"/>
              </a:solidFill>
            </a:endParaRPr>
          </a:p>
          <a:p>
            <a:endParaRPr lang="en-US" sz="1400" dirty="0">
              <a:solidFill>
                <a:srgbClr val="002060"/>
              </a:solidFill>
            </a:endParaRPr>
          </a:p>
          <a:p>
            <a:r>
              <a:rPr lang="en-US" b="0">
                <a:solidFill>
                  <a:srgbClr val="002060"/>
                </a:solidFill>
              </a:rPr>
              <a:t>June 12, 2023</a:t>
            </a:r>
            <a:endParaRPr lang="en-US" b="0" dirty="0">
              <a:solidFill>
                <a:srgbClr val="002060"/>
              </a:solidFill>
            </a:endParaRPr>
          </a:p>
          <a:p>
            <a:endParaRPr lang="en-US" b="0" dirty="0">
              <a:solidFill>
                <a:srgbClr val="002060"/>
              </a:solidFill>
            </a:endParaRPr>
          </a:p>
          <a:p>
            <a:r>
              <a:rPr lang="en-US" b="0" dirty="0">
                <a:solidFill>
                  <a:srgbClr val="002060"/>
                </a:solidFill>
              </a:rPr>
              <a:t>Lecture 01</a:t>
            </a:r>
          </a:p>
          <a:p>
            <a:endParaRPr lang="en-US" b="0" dirty="0">
              <a:solidFill>
                <a:srgbClr val="002060"/>
              </a:solidFill>
            </a:endParaRPr>
          </a:p>
          <a:p>
            <a:endParaRPr lang="en-US" sz="1200" b="0" dirty="0">
              <a:solidFill>
                <a:srgbClr val="002060"/>
              </a:solidFill>
            </a:endParaRPr>
          </a:p>
        </p:txBody>
      </p:sp>
      <p:sp>
        <p:nvSpPr>
          <p:cNvPr id="2" name="Title 1"/>
          <p:cNvSpPr>
            <a:spLocks noGrp="1"/>
          </p:cNvSpPr>
          <p:nvPr>
            <p:ph type="ctrTitle"/>
          </p:nvPr>
        </p:nvSpPr>
        <p:spPr>
          <a:xfrm>
            <a:off x="0" y="34636"/>
            <a:ext cx="9144000" cy="1828800"/>
          </a:xfrm>
        </p:spPr>
        <p:txBody>
          <a:bodyPr>
            <a:normAutofit/>
          </a:bodyPr>
          <a:lstStyle/>
          <a:p>
            <a:r>
              <a:rPr lang="en-US" sz="4800" b="1" dirty="0"/>
              <a:t>Network Analysis</a:t>
            </a:r>
            <a:br>
              <a:rPr lang="en-US" dirty="0"/>
            </a:br>
            <a:r>
              <a:rPr lang="en-US" sz="3100" b="1" dirty="0"/>
              <a:t>Statistical Analysis of Social Network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14F1-AC80-8D69-047C-4060000A1FA6}"/>
              </a:ext>
            </a:extLst>
          </p:cNvPr>
          <p:cNvSpPr>
            <a:spLocks noGrp="1"/>
          </p:cNvSpPr>
          <p:nvPr>
            <p:ph type="title"/>
          </p:nvPr>
        </p:nvSpPr>
        <p:spPr/>
        <p:txBody>
          <a:bodyPr/>
          <a:lstStyle/>
          <a:p>
            <a:r>
              <a:rPr lang="en-US" dirty="0">
                <a:solidFill>
                  <a:srgbClr val="002060"/>
                </a:solidFill>
              </a:rPr>
              <a:t>Readings</a:t>
            </a:r>
            <a:endParaRPr lang="en-GB" dirty="0">
              <a:solidFill>
                <a:srgbClr val="002060"/>
              </a:solidFill>
            </a:endParaRPr>
          </a:p>
        </p:txBody>
      </p:sp>
      <p:sp>
        <p:nvSpPr>
          <p:cNvPr id="3" name="Content Placeholder 2">
            <a:extLst>
              <a:ext uri="{FF2B5EF4-FFF2-40B4-BE49-F238E27FC236}">
                <a16:creationId xmlns:a16="http://schemas.microsoft.com/office/drawing/2014/main" id="{C880F153-E636-AD2A-C3E4-9B952B3B4629}"/>
              </a:ext>
            </a:extLst>
          </p:cNvPr>
          <p:cNvSpPr>
            <a:spLocks noGrp="1"/>
          </p:cNvSpPr>
          <p:nvPr>
            <p:ph sz="quarter" idx="1"/>
          </p:nvPr>
        </p:nvSpPr>
        <p:spPr/>
        <p:txBody>
          <a:bodyPr/>
          <a:lstStyle/>
          <a:p>
            <a:r>
              <a:rPr lang="en-US" dirty="0"/>
              <a:t>Listed the syllabus.</a:t>
            </a:r>
          </a:p>
          <a:p>
            <a:r>
              <a:rPr lang="en-US" dirty="0"/>
              <a:t>Are not expected for this week but are strongly recommended if you plan to do further work using social network analysis.</a:t>
            </a:r>
            <a:endParaRPr lang="en-GB" dirty="0"/>
          </a:p>
        </p:txBody>
      </p:sp>
    </p:spTree>
    <p:extLst>
      <p:ext uri="{BB962C8B-B14F-4D97-AF65-F5344CB8AC3E}">
        <p14:creationId xmlns:p14="http://schemas.microsoft.com/office/powerpoint/2010/main" val="132704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a:t>
            </a:r>
          </a:p>
        </p:txBody>
      </p:sp>
      <p:sp>
        <p:nvSpPr>
          <p:cNvPr id="4" name="TextBox 3"/>
          <p:cNvSpPr txBox="1"/>
          <p:nvPr/>
        </p:nvSpPr>
        <p:spPr>
          <a:xfrm>
            <a:off x="2895600" y="2743200"/>
            <a:ext cx="3505200" cy="2133600"/>
          </a:xfrm>
          <a:prstGeom prst="rect">
            <a:avLst/>
          </a:prstGeom>
          <a:noFill/>
        </p:spPr>
        <p:txBody>
          <a:bodyPr wrap="square" rtlCol="0">
            <a:spAutoFit/>
          </a:bodyPr>
          <a:lstStyle/>
          <a:p>
            <a:pPr algn="ctr"/>
            <a:r>
              <a:rPr lang="en-US" sz="2800" dirty="0"/>
              <a:t>Definition</a:t>
            </a:r>
          </a:p>
          <a:p>
            <a:pPr algn="ctr"/>
            <a:r>
              <a:rPr lang="en-US" sz="2800" dirty="0"/>
              <a:t>Motivation</a:t>
            </a:r>
          </a:p>
          <a:p>
            <a:pPr algn="ctr"/>
            <a:r>
              <a:rPr lang="en-US" sz="2800" dirty="0"/>
              <a:t>Data Gathering</a:t>
            </a:r>
          </a:p>
          <a:p>
            <a:pPr algn="ctr"/>
            <a:r>
              <a:rPr lang="en-US" sz="2800" dirty="0"/>
              <a:t>Relational Thinking</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What Are Networks?</a:t>
            </a:r>
          </a:p>
        </p:txBody>
      </p:sp>
      <p:sp>
        <p:nvSpPr>
          <p:cNvPr id="3" name="Content Placeholder 2"/>
          <p:cNvSpPr>
            <a:spLocks noGrp="1"/>
          </p:cNvSpPr>
          <p:nvPr>
            <p:ph sz="quarter" idx="1"/>
          </p:nvPr>
        </p:nvSpPr>
        <p:spPr>
          <a:xfrm>
            <a:off x="228600" y="1371600"/>
            <a:ext cx="8503920" cy="4572000"/>
          </a:xfrm>
        </p:spPr>
        <p:txBody>
          <a:bodyPr>
            <a:normAutofit/>
          </a:bodyPr>
          <a:lstStyle/>
          <a:p>
            <a:r>
              <a:rPr lang="en-US" dirty="0"/>
              <a:t>Networks are patterns of relationships that connect individuals, institutions, or objects (or leave them disconnected).</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What Are Networks?</a:t>
            </a:r>
          </a:p>
        </p:txBody>
      </p:sp>
      <p:sp>
        <p:nvSpPr>
          <p:cNvPr id="3" name="Content Placeholder 2"/>
          <p:cNvSpPr>
            <a:spLocks noGrp="1"/>
          </p:cNvSpPr>
          <p:nvPr>
            <p:ph sz="quarter" idx="1"/>
          </p:nvPr>
        </p:nvSpPr>
        <p:spPr>
          <a:xfrm>
            <a:off x="263652" y="1298448"/>
            <a:ext cx="8610600" cy="5330952"/>
          </a:xfrm>
        </p:spPr>
        <p:txBody>
          <a:bodyPr>
            <a:normAutofit/>
          </a:bodyPr>
          <a:lstStyle/>
          <a:p>
            <a:r>
              <a:rPr lang="en-US" dirty="0"/>
              <a:t>Networks are patterns of relationships that connect individuals, institutions, or objects (or leave them disconnected).</a:t>
            </a:r>
          </a:p>
          <a:p>
            <a:pPr>
              <a:buNone/>
            </a:pPr>
            <a:endParaRPr lang="en-US" sz="800" dirty="0"/>
          </a:p>
          <a:p>
            <a:pPr>
              <a:buNone/>
            </a:pPr>
            <a:r>
              <a:rPr lang="en-US" dirty="0"/>
              <a:t>EXAMPLES</a:t>
            </a:r>
          </a:p>
          <a:p>
            <a:r>
              <a:rPr lang="en-US" sz="2400" dirty="0"/>
              <a:t>The lineage of a family</a:t>
            </a:r>
          </a:p>
          <a:p>
            <a:r>
              <a:rPr lang="en-US" sz="2400" dirty="0"/>
              <a:t>Giving and receiving grooming among gorillas </a:t>
            </a:r>
          </a:p>
          <a:p>
            <a:r>
              <a:rPr lang="en-US" sz="2400" dirty="0"/>
              <a:t>Patterns of contracts among firms</a:t>
            </a:r>
          </a:p>
          <a:p>
            <a:r>
              <a:rPr lang="en-US" sz="2400" dirty="0"/>
              <a:t>Individuals’ co-memberships in organizations</a:t>
            </a:r>
          </a:p>
          <a:p>
            <a:r>
              <a:rPr lang="en-US" sz="2400" dirty="0"/>
              <a:t>A computer system that allows people to form friendships or meet potential mates</a:t>
            </a:r>
          </a:p>
          <a:p>
            <a:r>
              <a:rPr lang="en-US" sz="2400" dirty="0"/>
              <a:t>Citations between academic papers</a:t>
            </a:r>
          </a:p>
        </p:txBody>
      </p:sp>
    </p:spTree>
    <p:extLst>
      <p:ext uri="{BB962C8B-B14F-4D97-AF65-F5344CB8AC3E}">
        <p14:creationId xmlns:p14="http://schemas.microsoft.com/office/powerpoint/2010/main" val="84727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Why Study Networks?</a:t>
            </a:r>
          </a:p>
        </p:txBody>
      </p:sp>
      <p:sp>
        <p:nvSpPr>
          <p:cNvPr id="3" name="Content Placeholder 2"/>
          <p:cNvSpPr>
            <a:spLocks noGrp="1"/>
          </p:cNvSpPr>
          <p:nvPr>
            <p:ph sz="quarter" idx="1"/>
          </p:nvPr>
        </p:nvSpPr>
        <p:spPr/>
        <p:txBody>
          <a:bodyPr>
            <a:normAutofit fontScale="92500" lnSpcReduction="10000"/>
          </a:bodyPr>
          <a:lstStyle/>
          <a:p>
            <a:r>
              <a:rPr lang="en-US" dirty="0"/>
              <a:t>Networks are </a:t>
            </a:r>
            <a:r>
              <a:rPr lang="en-US" b="1" dirty="0"/>
              <a:t>substantive phenomena </a:t>
            </a:r>
            <a:r>
              <a:rPr lang="en-US" dirty="0"/>
              <a:t>we care about (e.g., Facebook, a health care network, a policy network)</a:t>
            </a:r>
          </a:p>
          <a:p>
            <a:endParaRPr lang="en-US" dirty="0"/>
          </a:p>
          <a:p>
            <a:r>
              <a:rPr lang="en-US" dirty="0"/>
              <a:t>We may </a:t>
            </a:r>
            <a:r>
              <a:rPr lang="en-US" b="1" dirty="0"/>
              <a:t>theorize</a:t>
            </a:r>
            <a:r>
              <a:rPr lang="en-US" dirty="0"/>
              <a:t> that access to networks affects an outcome we care about (e.g., Does access to social support through family networks affect mothers’ success in raising their infants?)</a:t>
            </a:r>
          </a:p>
          <a:p>
            <a:endParaRPr lang="en-US" dirty="0"/>
          </a:p>
          <a:p>
            <a:r>
              <a:rPr lang="en-US" dirty="0"/>
              <a:t>Network analysis may provide a </a:t>
            </a:r>
            <a:r>
              <a:rPr lang="en-US" b="1" dirty="0"/>
              <a:t>methodological approach</a:t>
            </a:r>
            <a:r>
              <a:rPr lang="en-US" dirty="0"/>
              <a:t> that solves a research problem (e.g., Which worker at an office has access to the most timely information?)</a:t>
            </a:r>
          </a:p>
          <a:p>
            <a:endParaRPr lang="en-US"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When to Study Networks?</a:t>
            </a:r>
          </a:p>
        </p:txBody>
      </p:sp>
      <p:sp>
        <p:nvSpPr>
          <p:cNvPr id="3" name="Content Placeholder 2"/>
          <p:cNvSpPr>
            <a:spLocks noGrp="1"/>
          </p:cNvSpPr>
          <p:nvPr>
            <p:ph sz="quarter" idx="1"/>
          </p:nvPr>
        </p:nvSpPr>
        <p:spPr/>
        <p:txBody>
          <a:bodyPr/>
          <a:lstStyle/>
          <a:p>
            <a:r>
              <a:rPr lang="en-US" dirty="0"/>
              <a:t>All human activity is embedded within networks, so anything could be studied using network analysis.</a:t>
            </a:r>
          </a:p>
          <a:p>
            <a:pPr marL="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When to Study Networks?</a:t>
            </a:r>
          </a:p>
        </p:txBody>
      </p:sp>
      <p:sp>
        <p:nvSpPr>
          <p:cNvPr id="3" name="Content Placeholder 2"/>
          <p:cNvSpPr>
            <a:spLocks noGrp="1"/>
          </p:cNvSpPr>
          <p:nvPr>
            <p:ph sz="quarter" idx="1"/>
          </p:nvPr>
        </p:nvSpPr>
        <p:spPr/>
        <p:txBody>
          <a:bodyPr/>
          <a:lstStyle/>
          <a:p>
            <a:r>
              <a:rPr lang="en-US" dirty="0"/>
              <a:t>All human activity is embedded within networks, so anything could be studied using network analysis.</a:t>
            </a:r>
          </a:p>
          <a:p>
            <a:endParaRPr lang="en-US" dirty="0"/>
          </a:p>
          <a:p>
            <a:r>
              <a:rPr lang="en-US" dirty="0"/>
              <a:t>But just because network analysis is possible does not mean that it is desirable.</a:t>
            </a:r>
          </a:p>
        </p:txBody>
      </p:sp>
    </p:spTree>
    <p:extLst>
      <p:ext uri="{BB962C8B-B14F-4D97-AF65-F5344CB8AC3E}">
        <p14:creationId xmlns:p14="http://schemas.microsoft.com/office/powerpoint/2010/main" val="254583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When to Study Networks?</a:t>
            </a:r>
          </a:p>
        </p:txBody>
      </p:sp>
      <p:sp>
        <p:nvSpPr>
          <p:cNvPr id="3" name="Content Placeholder 2"/>
          <p:cNvSpPr>
            <a:spLocks noGrp="1"/>
          </p:cNvSpPr>
          <p:nvPr>
            <p:ph sz="quarter" idx="1"/>
          </p:nvPr>
        </p:nvSpPr>
        <p:spPr/>
        <p:txBody>
          <a:bodyPr/>
          <a:lstStyle/>
          <a:p>
            <a:r>
              <a:rPr lang="en-US" dirty="0"/>
              <a:t>All human activity is embedded within networks, so anything could be studied using network analysis.</a:t>
            </a:r>
          </a:p>
          <a:p>
            <a:endParaRPr lang="en-US" dirty="0"/>
          </a:p>
          <a:p>
            <a:r>
              <a:rPr lang="en-US" dirty="0"/>
              <a:t>But just because network analysis is possible does not mean that it is desirable.</a:t>
            </a:r>
          </a:p>
          <a:p>
            <a:endParaRPr lang="en-US" dirty="0"/>
          </a:p>
          <a:p>
            <a:r>
              <a:rPr lang="en-US" dirty="0"/>
              <a:t>The question we want to ask is: When in the network aspect of phenomenon particularly pertinent to the social dynamics that matter to us?</a:t>
            </a:r>
          </a:p>
        </p:txBody>
      </p:sp>
    </p:spTree>
    <p:extLst>
      <p:ext uri="{BB962C8B-B14F-4D97-AF65-F5344CB8AC3E}">
        <p14:creationId xmlns:p14="http://schemas.microsoft.com/office/powerpoint/2010/main" val="254583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sz="2800" dirty="0">
                <a:solidFill>
                  <a:schemeClr val="tx1"/>
                </a:solidFill>
                <a:ea typeface="+mn-ea"/>
                <a:cs typeface="+mn-cs"/>
              </a:rPr>
              <a:t>Some Good Opportunities for Network Analysis</a:t>
            </a:r>
            <a:endParaRPr lang="en-US" sz="2800" dirty="0">
              <a:solidFill>
                <a:srgbClr val="002060"/>
              </a:solidFill>
            </a:endParaRPr>
          </a:p>
        </p:txBody>
      </p:sp>
      <p:sp>
        <p:nvSpPr>
          <p:cNvPr id="3" name="Content Placeholder 2"/>
          <p:cNvSpPr>
            <a:spLocks noGrp="1"/>
          </p:cNvSpPr>
          <p:nvPr>
            <p:ph sz="quarter" idx="1"/>
          </p:nvPr>
        </p:nvSpPr>
        <p:spPr>
          <a:xfrm>
            <a:off x="228600" y="1295400"/>
            <a:ext cx="8534400" cy="1905000"/>
          </a:xfrm>
        </p:spPr>
        <p:txBody>
          <a:bodyPr>
            <a:normAutofit/>
          </a:bodyPr>
          <a:lstStyle/>
          <a:p>
            <a:r>
              <a:rPr lang="en-US" sz="2100" dirty="0"/>
              <a:t>When then the </a:t>
            </a:r>
            <a:r>
              <a:rPr lang="en-US" sz="2100" b="1" dirty="0"/>
              <a:t>informal organization </a:t>
            </a:r>
            <a:r>
              <a:rPr lang="en-US" sz="2100" dirty="0"/>
              <a:t>of a system competes with or replaces formal organization</a:t>
            </a:r>
          </a:p>
          <a:p>
            <a:endParaRPr lang="en-US" sz="2100" dirty="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Plan for the Course</a:t>
            </a:r>
          </a:p>
        </p:txBody>
      </p:sp>
    </p:spTree>
    <p:extLst>
      <p:ext uri="{BB962C8B-B14F-4D97-AF65-F5344CB8AC3E}">
        <p14:creationId xmlns:p14="http://schemas.microsoft.com/office/powerpoint/2010/main" val="2869397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sz="2800" dirty="0">
                <a:solidFill>
                  <a:schemeClr val="tx1"/>
                </a:solidFill>
                <a:ea typeface="+mn-ea"/>
                <a:cs typeface="+mn-cs"/>
              </a:rPr>
              <a:t>Some Good Opportunities for Network Analysis</a:t>
            </a:r>
            <a:endParaRPr lang="en-US" sz="2800" dirty="0">
              <a:solidFill>
                <a:srgbClr val="002060"/>
              </a:solidFill>
            </a:endParaRPr>
          </a:p>
        </p:txBody>
      </p:sp>
      <p:sp>
        <p:nvSpPr>
          <p:cNvPr id="3" name="Content Placeholder 2"/>
          <p:cNvSpPr>
            <a:spLocks noGrp="1"/>
          </p:cNvSpPr>
          <p:nvPr>
            <p:ph sz="quarter" idx="1"/>
          </p:nvPr>
        </p:nvSpPr>
        <p:spPr>
          <a:xfrm>
            <a:off x="284584" y="1295400"/>
            <a:ext cx="8503920" cy="4572000"/>
          </a:xfrm>
        </p:spPr>
        <p:txBody>
          <a:bodyPr>
            <a:normAutofit/>
          </a:bodyPr>
          <a:lstStyle/>
          <a:p>
            <a:r>
              <a:rPr lang="en-US" sz="2100" dirty="0"/>
              <a:t>When then the </a:t>
            </a:r>
            <a:r>
              <a:rPr lang="en-US" sz="2100" b="1" dirty="0"/>
              <a:t>informal organization </a:t>
            </a:r>
            <a:r>
              <a:rPr lang="en-US" sz="2100" dirty="0"/>
              <a:t>of a system competes with or replaces formal organization</a:t>
            </a:r>
          </a:p>
          <a:p>
            <a:endParaRPr lang="en-US" sz="2100" dirty="0"/>
          </a:p>
          <a:p>
            <a:r>
              <a:rPr lang="en-US" sz="2100" dirty="0"/>
              <a:t>When formal organization has </a:t>
            </a:r>
            <a:r>
              <a:rPr lang="en-US" sz="2100" b="1" dirty="0"/>
              <a:t>multiple levels </a:t>
            </a:r>
            <a:r>
              <a:rPr lang="en-US" sz="2100" dirty="0"/>
              <a:t>or complex formal inter-relationships (e.g., departmental interaction in an international firm)</a:t>
            </a:r>
          </a:p>
          <a:p>
            <a:pPr marL="0" indent="0">
              <a:buNone/>
            </a:pPr>
            <a:endParaRPr lang="en-US" dirty="0"/>
          </a:p>
        </p:txBody>
      </p:sp>
    </p:spTree>
    <p:extLst>
      <p:ext uri="{BB962C8B-B14F-4D97-AF65-F5344CB8AC3E}">
        <p14:creationId xmlns:p14="http://schemas.microsoft.com/office/powerpoint/2010/main" val="4019483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sz="2800" dirty="0">
                <a:solidFill>
                  <a:schemeClr val="tx1"/>
                </a:solidFill>
                <a:ea typeface="+mn-ea"/>
                <a:cs typeface="+mn-cs"/>
              </a:rPr>
              <a:t>Some Good Opportunities for Network Analysis</a:t>
            </a:r>
            <a:endParaRPr lang="en-US" sz="2800" dirty="0">
              <a:solidFill>
                <a:srgbClr val="002060"/>
              </a:solidFill>
            </a:endParaRPr>
          </a:p>
        </p:txBody>
      </p:sp>
      <p:sp>
        <p:nvSpPr>
          <p:cNvPr id="3" name="Content Placeholder 2"/>
          <p:cNvSpPr>
            <a:spLocks noGrp="1"/>
          </p:cNvSpPr>
          <p:nvPr>
            <p:ph sz="quarter" idx="1"/>
          </p:nvPr>
        </p:nvSpPr>
        <p:spPr>
          <a:xfrm>
            <a:off x="287694" y="1295400"/>
            <a:ext cx="8503920" cy="4572000"/>
          </a:xfrm>
        </p:spPr>
        <p:txBody>
          <a:bodyPr>
            <a:normAutofit/>
          </a:bodyPr>
          <a:lstStyle/>
          <a:p>
            <a:r>
              <a:rPr lang="en-US" sz="2100" dirty="0"/>
              <a:t>When then the </a:t>
            </a:r>
            <a:r>
              <a:rPr lang="en-US" sz="2100" b="1" dirty="0"/>
              <a:t>informal organization </a:t>
            </a:r>
            <a:r>
              <a:rPr lang="en-US" sz="2100" dirty="0"/>
              <a:t>of a system competes with or replaces formal organization</a:t>
            </a:r>
          </a:p>
          <a:p>
            <a:endParaRPr lang="en-US" sz="2100" dirty="0"/>
          </a:p>
          <a:p>
            <a:r>
              <a:rPr lang="en-US" sz="2100" dirty="0"/>
              <a:t>When formal organization has </a:t>
            </a:r>
            <a:r>
              <a:rPr lang="en-US" sz="2100" b="1" dirty="0"/>
              <a:t>multiple levels </a:t>
            </a:r>
            <a:r>
              <a:rPr lang="en-US" sz="2100" dirty="0"/>
              <a:t>or complex formal inter-relationships (e.g., departmental interaction in an international firm)</a:t>
            </a:r>
          </a:p>
          <a:p>
            <a:endParaRPr lang="en-US" sz="2100" dirty="0"/>
          </a:p>
          <a:p>
            <a:r>
              <a:rPr lang="en-US" sz="2100" dirty="0"/>
              <a:t>When </a:t>
            </a:r>
            <a:r>
              <a:rPr lang="en-US" sz="2100" b="1" dirty="0"/>
              <a:t>access to information</a:t>
            </a:r>
            <a:r>
              <a:rPr lang="en-US" sz="2100" dirty="0"/>
              <a:t> is especially important to the outcomes in question (e.g., understanding why consumers switch their purchasing behavior after exposure to social media)</a:t>
            </a:r>
          </a:p>
          <a:p>
            <a:pPr>
              <a:buNone/>
            </a:pPr>
            <a:endParaRPr lang="en-US" dirty="0"/>
          </a:p>
        </p:txBody>
      </p:sp>
    </p:spTree>
    <p:extLst>
      <p:ext uri="{BB962C8B-B14F-4D97-AF65-F5344CB8AC3E}">
        <p14:creationId xmlns:p14="http://schemas.microsoft.com/office/powerpoint/2010/main" val="4019483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sz="2800" dirty="0">
                <a:solidFill>
                  <a:schemeClr val="tx1"/>
                </a:solidFill>
                <a:ea typeface="+mn-ea"/>
                <a:cs typeface="+mn-cs"/>
              </a:rPr>
              <a:t>Some Good Opportunities for Network Analysis</a:t>
            </a:r>
            <a:endParaRPr lang="en-US" sz="2800" dirty="0">
              <a:solidFill>
                <a:srgbClr val="002060"/>
              </a:solidFill>
            </a:endParaRPr>
          </a:p>
        </p:txBody>
      </p:sp>
      <p:sp>
        <p:nvSpPr>
          <p:cNvPr id="3" name="Content Placeholder 2"/>
          <p:cNvSpPr>
            <a:spLocks noGrp="1"/>
          </p:cNvSpPr>
          <p:nvPr>
            <p:ph sz="quarter" idx="1"/>
          </p:nvPr>
        </p:nvSpPr>
        <p:spPr>
          <a:xfrm>
            <a:off x="320040" y="1447800"/>
            <a:ext cx="8503920" cy="4572000"/>
          </a:xfrm>
        </p:spPr>
        <p:txBody>
          <a:bodyPr>
            <a:normAutofit fontScale="77500" lnSpcReduction="20000"/>
          </a:bodyPr>
          <a:lstStyle/>
          <a:p>
            <a:r>
              <a:rPr lang="en-US" dirty="0"/>
              <a:t>When then the </a:t>
            </a:r>
            <a:r>
              <a:rPr lang="en-US" b="1" dirty="0"/>
              <a:t>informal organization </a:t>
            </a:r>
            <a:r>
              <a:rPr lang="en-US" dirty="0"/>
              <a:t>of a system competes with or replaces formal organization</a:t>
            </a:r>
          </a:p>
          <a:p>
            <a:endParaRPr lang="en-US" dirty="0"/>
          </a:p>
          <a:p>
            <a:r>
              <a:rPr lang="en-US" dirty="0"/>
              <a:t>When formal organization has </a:t>
            </a:r>
            <a:r>
              <a:rPr lang="en-US" b="1" dirty="0"/>
              <a:t>multiple levels </a:t>
            </a:r>
            <a:r>
              <a:rPr lang="en-US" dirty="0"/>
              <a:t>or complex formal inter-relationships (e.g., departmental interaction in an international firm)</a:t>
            </a:r>
          </a:p>
          <a:p>
            <a:endParaRPr lang="en-US" dirty="0"/>
          </a:p>
          <a:p>
            <a:r>
              <a:rPr lang="en-US" dirty="0"/>
              <a:t>When </a:t>
            </a:r>
            <a:r>
              <a:rPr lang="en-US" b="1" dirty="0"/>
              <a:t>access to information</a:t>
            </a:r>
            <a:r>
              <a:rPr lang="en-US" dirty="0"/>
              <a:t> is especially important to the outcomes in question (e.g., understanding why consumers switch their purchasing behavior after exposure to social media)</a:t>
            </a:r>
          </a:p>
          <a:p>
            <a:pPr>
              <a:buNone/>
            </a:pPr>
            <a:endParaRPr lang="en-US" dirty="0"/>
          </a:p>
          <a:p>
            <a:r>
              <a:rPr lang="en-US" b="1" dirty="0"/>
              <a:t>Coordination, cooperation, or trust </a:t>
            </a:r>
            <a:r>
              <a:rPr lang="en-US" dirty="0"/>
              <a:t>is a key part of a process (e.g., understanding the composition of cross-party coalitions among legislators)</a:t>
            </a:r>
          </a:p>
          <a:p>
            <a:pPr>
              <a:buNone/>
            </a:pPr>
            <a:endParaRPr lang="en-US" dirty="0"/>
          </a:p>
        </p:txBody>
      </p:sp>
    </p:spTree>
    <p:extLst>
      <p:ext uri="{BB962C8B-B14F-4D97-AF65-F5344CB8AC3E}">
        <p14:creationId xmlns:p14="http://schemas.microsoft.com/office/powerpoint/2010/main" val="4019483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Data-gathering Approaches</a:t>
            </a:r>
          </a:p>
        </p:txBody>
      </p:sp>
      <p:sp>
        <p:nvSpPr>
          <p:cNvPr id="3" name="Content Placeholder 2"/>
          <p:cNvSpPr>
            <a:spLocks noGrp="1"/>
          </p:cNvSpPr>
          <p:nvPr>
            <p:ph sz="quarter" idx="1"/>
          </p:nvPr>
        </p:nvSpPr>
        <p:spPr/>
        <p:txBody>
          <a:bodyPr>
            <a:normAutofit/>
          </a:bodyPr>
          <a:lstStyle/>
          <a:p>
            <a:pPr>
              <a:buNone/>
            </a:pPr>
            <a:r>
              <a:rPr lang="en-US" dirty="0"/>
              <a:t>Multiple data-gathering approaches are valid:</a:t>
            </a:r>
          </a:p>
          <a:p>
            <a:pPr>
              <a:buNone/>
            </a:pPr>
            <a:endParaRPr lang="en-US" dirty="0"/>
          </a:p>
          <a:p>
            <a:r>
              <a:rPr lang="en-US" dirty="0"/>
              <a:t>Ethnography</a:t>
            </a:r>
            <a:endParaRPr lang="en-US" sz="2000" dirty="0"/>
          </a:p>
          <a:p>
            <a:r>
              <a:rPr lang="en-US" dirty="0"/>
              <a:t>Interviews</a:t>
            </a:r>
          </a:p>
          <a:p>
            <a:r>
              <a:rPr lang="en-US" dirty="0"/>
              <a:t>Surveys</a:t>
            </a:r>
          </a:p>
          <a:p>
            <a:r>
              <a:rPr lang="en-US" dirty="0"/>
              <a:t>Experiments</a:t>
            </a:r>
          </a:p>
          <a:p>
            <a:r>
              <a:rPr lang="en-US" dirty="0"/>
              <a:t>Web scraping</a:t>
            </a:r>
          </a:p>
          <a:p>
            <a:r>
              <a:rPr lang="en-US" dirty="0"/>
              <a:t>Archival analysis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Example: Ethnography</a:t>
            </a:r>
          </a:p>
        </p:txBody>
      </p:sp>
      <p:sp>
        <p:nvSpPr>
          <p:cNvPr id="3" name="Content Placeholder 2"/>
          <p:cNvSpPr>
            <a:spLocks noGrp="1"/>
          </p:cNvSpPr>
          <p:nvPr>
            <p:ph sz="quarter" idx="1"/>
          </p:nvPr>
        </p:nvSpPr>
        <p:spPr/>
        <p:txBody>
          <a:bodyPr>
            <a:normAutofit fontScale="92500" lnSpcReduction="10000"/>
          </a:bodyPr>
          <a:lstStyle/>
          <a:p>
            <a:r>
              <a:rPr lang="en-US" dirty="0"/>
              <a:t>Mario Luis Small, </a:t>
            </a:r>
            <a:r>
              <a:rPr lang="en-US" i="1" dirty="0"/>
              <a:t>Unanticipated Gains: Origins of Network Inequality in Everyday Life </a:t>
            </a:r>
            <a:r>
              <a:rPr lang="en-US" dirty="0"/>
              <a:t>(Oxford 2009)</a:t>
            </a:r>
          </a:p>
          <a:p>
            <a:endParaRPr lang="en-US" sz="2000" dirty="0"/>
          </a:p>
          <a:p>
            <a:r>
              <a:rPr lang="en-US" sz="2000" dirty="0"/>
              <a:t>Observation of and interviews with mothers whose children were enrolled in New York City childcare centers. Qualitative analysis.</a:t>
            </a:r>
          </a:p>
          <a:p>
            <a:endParaRPr lang="en-US" sz="2000" dirty="0"/>
          </a:p>
          <a:p>
            <a:r>
              <a:rPr lang="en-US" sz="2000" dirty="0"/>
              <a:t>Argues that “how much people gain from their networks depends fundamentally on the organizations in which those networks are </a:t>
            </a:r>
            <a:r>
              <a:rPr lang="en-US" sz="2000" i="1" dirty="0"/>
              <a:t>embedded</a:t>
            </a:r>
            <a:r>
              <a:rPr lang="en-US" sz="2000" dirty="0"/>
              <a:t>.” (iv) </a:t>
            </a:r>
          </a:p>
          <a:p>
            <a:endParaRPr lang="en-US" sz="2000" dirty="0"/>
          </a:p>
          <a:p>
            <a:r>
              <a:rPr lang="en-US" sz="2000" dirty="0"/>
              <a:t>Networks matter not only because of size, but because of “the nature, quality, and usefulness of people’s networks.”</a:t>
            </a:r>
          </a:p>
          <a:p>
            <a:endParaRPr lang="en-US" sz="2000" dirty="0"/>
          </a:p>
          <a:p>
            <a:r>
              <a:rPr lang="en-US" sz="2000" dirty="0"/>
              <a:t>Demonstrates the development of social capital.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Example: Interviews</a:t>
            </a:r>
          </a:p>
        </p:txBody>
      </p:sp>
      <p:sp>
        <p:nvSpPr>
          <p:cNvPr id="3" name="Content Placeholder 2"/>
          <p:cNvSpPr>
            <a:spLocks noGrp="1"/>
          </p:cNvSpPr>
          <p:nvPr>
            <p:ph sz="quarter" idx="1"/>
          </p:nvPr>
        </p:nvSpPr>
        <p:spPr>
          <a:xfrm>
            <a:off x="304800" y="1524000"/>
            <a:ext cx="8503920" cy="4572000"/>
          </a:xfrm>
        </p:spPr>
        <p:txBody>
          <a:bodyPr>
            <a:normAutofit fontScale="92500"/>
          </a:bodyPr>
          <a:lstStyle/>
          <a:p>
            <a:r>
              <a:rPr lang="en-US" dirty="0"/>
              <a:t>Mildred A. Schwartz, </a:t>
            </a:r>
            <a:r>
              <a:rPr lang="en-US" i="1" dirty="0"/>
              <a:t>The Party Network: The Robust Organization of Illinois Republicans </a:t>
            </a:r>
            <a:r>
              <a:rPr lang="en-US" dirty="0"/>
              <a:t>(Wisconsin, 1990).</a:t>
            </a:r>
          </a:p>
          <a:p>
            <a:endParaRPr lang="en-US" dirty="0"/>
          </a:p>
          <a:p>
            <a:r>
              <a:rPr lang="en-US" sz="2200" dirty="0"/>
              <a:t>Interviews with 200 informants within the Illinois Republican Party.  One-hour interviews repeated up to three times with each informant.</a:t>
            </a:r>
          </a:p>
          <a:p>
            <a:endParaRPr lang="en-US" sz="2200" dirty="0"/>
          </a:p>
          <a:p>
            <a:r>
              <a:rPr lang="en-US" sz="2200" dirty="0"/>
              <a:t>Argues that although hierarchy is a part of a party structure, they do not function as a single hierarchy or oligarchy.  They are decentralized and loosely coupled</a:t>
            </a:r>
            <a:r>
              <a:rPr lang="en-US" dirty="0"/>
              <a:t>.</a:t>
            </a:r>
          </a:p>
          <a:p>
            <a:endParaRPr lang="en-US" sz="2200" dirty="0"/>
          </a:p>
          <a:p>
            <a:r>
              <a:rPr lang="en-US" sz="2200" dirty="0"/>
              <a:t>Networks are critical to party adaptation over time.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Example: Surveys</a:t>
            </a:r>
          </a:p>
        </p:txBody>
      </p:sp>
      <p:sp>
        <p:nvSpPr>
          <p:cNvPr id="3" name="Content Placeholder 2"/>
          <p:cNvSpPr>
            <a:spLocks noGrp="1"/>
          </p:cNvSpPr>
          <p:nvPr>
            <p:ph sz="quarter" idx="1"/>
          </p:nvPr>
        </p:nvSpPr>
        <p:spPr/>
        <p:txBody>
          <a:bodyPr>
            <a:normAutofit fontScale="92500" lnSpcReduction="10000"/>
          </a:bodyPr>
          <a:lstStyle/>
          <a:p>
            <a:r>
              <a:rPr lang="en-US" dirty="0"/>
              <a:t>Mark </a:t>
            </a:r>
            <a:r>
              <a:rPr lang="en-US" dirty="0" err="1"/>
              <a:t>Granovetter</a:t>
            </a:r>
            <a:r>
              <a:rPr lang="en-US" dirty="0"/>
              <a:t>, </a:t>
            </a:r>
            <a:r>
              <a:rPr lang="en-US" i="1" dirty="0"/>
              <a:t>Getting a Job: A Study of Contacts and Careers</a:t>
            </a:r>
            <a:r>
              <a:rPr lang="en-US" dirty="0"/>
              <a:t> (Chicago, 1974)</a:t>
            </a:r>
          </a:p>
          <a:p>
            <a:endParaRPr lang="en-US" dirty="0"/>
          </a:p>
          <a:p>
            <a:r>
              <a:rPr lang="en-US" sz="2400" dirty="0"/>
              <a:t>A random sample of residents of Newton, Massachusetts.  Asked for information about how they learned about job opportunities.</a:t>
            </a:r>
          </a:p>
          <a:p>
            <a:endParaRPr lang="en-US" sz="2400" dirty="0"/>
          </a:p>
          <a:p>
            <a:r>
              <a:rPr lang="en-US" sz="2400" dirty="0"/>
              <a:t>Found that new information about job opportunities was more likely to be obtained by people with who respondents had “weak ties” rather than “strong ties.”</a:t>
            </a:r>
          </a:p>
          <a:p>
            <a:endParaRPr lang="en-US" sz="2400" dirty="0"/>
          </a:p>
          <a:p>
            <a:r>
              <a:rPr lang="en-US" sz="2400" dirty="0"/>
              <a:t>“Weak ties” are more useful for communicating new information, while “strong ties” tend to communicate redundant information.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Example: Experiments</a:t>
            </a:r>
          </a:p>
        </p:txBody>
      </p:sp>
      <p:sp>
        <p:nvSpPr>
          <p:cNvPr id="3" name="Content Placeholder 2"/>
          <p:cNvSpPr>
            <a:spLocks noGrp="1"/>
          </p:cNvSpPr>
          <p:nvPr>
            <p:ph sz="quarter" idx="1"/>
          </p:nvPr>
        </p:nvSpPr>
        <p:spPr/>
        <p:txBody>
          <a:bodyPr>
            <a:normAutofit lnSpcReduction="10000"/>
          </a:bodyPr>
          <a:lstStyle/>
          <a:p>
            <a:r>
              <a:rPr lang="en-US" dirty="0"/>
              <a:t>David W. Nickerson, “Is voting contagious? Evidence from two field experiments,” </a:t>
            </a:r>
            <a:r>
              <a:rPr lang="en-US" i="1" dirty="0"/>
              <a:t>American Political Science Review</a:t>
            </a:r>
            <a:r>
              <a:rPr lang="en-US" dirty="0"/>
              <a:t> (February 2008).</a:t>
            </a:r>
          </a:p>
          <a:p>
            <a:endParaRPr lang="en-US" dirty="0"/>
          </a:p>
          <a:p>
            <a:r>
              <a:rPr lang="en-US" sz="2200" dirty="0"/>
              <a:t>A field experiment within two different get-out-the-vote campaigns.  Examined how the voting behavior of other persons in a household is affected by communication with one person in the household.</a:t>
            </a:r>
          </a:p>
          <a:p>
            <a:endParaRPr lang="en-US" sz="2200" dirty="0"/>
          </a:p>
          <a:p>
            <a:r>
              <a:rPr lang="en-US" sz="2200" dirty="0"/>
              <a:t>Found that 60% of the increased propensity to vote (from the get-out-the-vote campaign) is passed onto the other member of the household.</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Example: Web Scraping</a:t>
            </a:r>
          </a:p>
        </p:txBody>
      </p:sp>
      <p:sp>
        <p:nvSpPr>
          <p:cNvPr id="3" name="Content Placeholder 2"/>
          <p:cNvSpPr>
            <a:spLocks noGrp="1"/>
          </p:cNvSpPr>
          <p:nvPr>
            <p:ph sz="quarter" idx="1"/>
          </p:nvPr>
        </p:nvSpPr>
        <p:spPr/>
        <p:txBody>
          <a:bodyPr/>
          <a:lstStyle/>
          <a:p>
            <a:r>
              <a:rPr lang="en-US" dirty="0"/>
              <a:t>Lada </a:t>
            </a:r>
            <a:r>
              <a:rPr lang="en-US" dirty="0" err="1"/>
              <a:t>Adamic</a:t>
            </a:r>
            <a:r>
              <a:rPr lang="en-US" dirty="0"/>
              <a:t> and Natalie Glance, “The Political Blogosphere and the 2004 U.S. Election: Divided They Blog”, Proceedings of the 3rd international workshop on Link discovery, March 2005</a:t>
            </a:r>
          </a:p>
          <a:p>
            <a:endParaRPr lang="en-US" dirty="0"/>
          </a:p>
          <a:p>
            <a:r>
              <a:rPr lang="en-US" dirty="0"/>
              <a:t>Examines linking patterns and discussion among bloggers</a:t>
            </a:r>
          </a:p>
          <a:p>
            <a:endParaRPr lang="en-US" dirty="0"/>
          </a:p>
          <a:p>
            <a:r>
              <a:rPr lang="en-US" dirty="0"/>
              <a:t>Finds polarized networks with more interlinkage in conservative blogs than liberal blogs</a:t>
            </a:r>
          </a:p>
          <a:p>
            <a:endParaRPr lang="en-US" dirty="0"/>
          </a:p>
        </p:txBody>
      </p:sp>
    </p:spTree>
    <p:extLst>
      <p:ext uri="{BB962C8B-B14F-4D97-AF65-F5344CB8AC3E}">
        <p14:creationId xmlns:p14="http://schemas.microsoft.com/office/powerpoint/2010/main" val="2305256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Example: Archival Analysis</a:t>
            </a:r>
          </a:p>
        </p:txBody>
      </p:sp>
      <p:sp>
        <p:nvSpPr>
          <p:cNvPr id="3" name="Content Placeholder 2"/>
          <p:cNvSpPr>
            <a:spLocks noGrp="1"/>
          </p:cNvSpPr>
          <p:nvPr>
            <p:ph sz="quarter" idx="1"/>
          </p:nvPr>
        </p:nvSpPr>
        <p:spPr/>
        <p:txBody>
          <a:bodyPr>
            <a:normAutofit/>
          </a:bodyPr>
          <a:lstStyle/>
          <a:p>
            <a:r>
              <a:rPr lang="en-US" dirty="0"/>
              <a:t>John W. Mohr, “Soldiers, Mothers, Tramps and Others: Discourse Roles in the 1907 New York City Charity Directory,” </a:t>
            </a:r>
            <a:r>
              <a:rPr lang="en-US" i="1" dirty="0"/>
              <a:t>Poetics</a:t>
            </a:r>
            <a:r>
              <a:rPr lang="en-US" dirty="0"/>
              <a:t> (June 1994). </a:t>
            </a:r>
          </a:p>
          <a:p>
            <a:pPr>
              <a:buNone/>
            </a:pPr>
            <a:endParaRPr lang="en-US" dirty="0"/>
          </a:p>
          <a:p>
            <a:r>
              <a:rPr lang="en-US" sz="2200" dirty="0"/>
              <a:t>Examined types of eligible clients in the 1907 New York City Charity Directory.  Examined how identities emerged based on similarities of which social categories were grouped together.</a:t>
            </a:r>
          </a:p>
          <a:p>
            <a:endParaRPr lang="en-US" sz="2200" dirty="0"/>
          </a:p>
          <a:p>
            <a:r>
              <a:rPr lang="en-US" sz="2200" dirty="0"/>
              <a:t>Treatment depended on whether status was achieved (e.g., soldiers) or ascribed (e.g., mothers).  Distinctions were commonly made based on deservingness and gender.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8ED1-E80E-5BF6-08D9-20DB4CDEEA3E}"/>
              </a:ext>
            </a:extLst>
          </p:cNvPr>
          <p:cNvSpPr>
            <a:spLocks noGrp="1"/>
          </p:cNvSpPr>
          <p:nvPr>
            <p:ph type="title"/>
          </p:nvPr>
        </p:nvSpPr>
        <p:spPr/>
        <p:txBody>
          <a:bodyPr/>
          <a:lstStyle/>
          <a:p>
            <a:r>
              <a:rPr lang="en-US" dirty="0">
                <a:solidFill>
                  <a:srgbClr val="002060"/>
                </a:solidFill>
              </a:rPr>
              <a:t>Daily Schedule</a:t>
            </a:r>
            <a:endParaRPr lang="en-GB" dirty="0">
              <a:solidFill>
                <a:srgbClr val="002060"/>
              </a:solidFill>
            </a:endParaRPr>
          </a:p>
        </p:txBody>
      </p:sp>
      <p:sp>
        <p:nvSpPr>
          <p:cNvPr id="3" name="Content Placeholder 2">
            <a:extLst>
              <a:ext uri="{FF2B5EF4-FFF2-40B4-BE49-F238E27FC236}">
                <a16:creationId xmlns:a16="http://schemas.microsoft.com/office/drawing/2014/main" id="{455594EC-B83A-E31C-7A63-62C364818E2D}"/>
              </a:ext>
            </a:extLst>
          </p:cNvPr>
          <p:cNvSpPr>
            <a:spLocks noGrp="1"/>
          </p:cNvSpPr>
          <p:nvPr>
            <p:ph sz="quarter" idx="1"/>
          </p:nvPr>
        </p:nvSpPr>
        <p:spPr/>
        <p:txBody>
          <a:bodyPr/>
          <a:lstStyle/>
          <a:p>
            <a:r>
              <a:rPr lang="en-US" dirty="0"/>
              <a:t>9am-12pm: Morning Session</a:t>
            </a:r>
          </a:p>
          <a:p>
            <a:r>
              <a:rPr lang="en-US" dirty="0"/>
              <a:t>1pm-3pm: Afternoon Session</a:t>
            </a:r>
          </a:p>
          <a:p>
            <a:r>
              <a:rPr lang="en-US" dirty="0"/>
              <a:t>Thursday: Class extends to 5:30pm (required)</a:t>
            </a:r>
          </a:p>
          <a:p>
            <a:r>
              <a:rPr lang="en-GB" dirty="0"/>
              <a:t>To earn credit, you must attend 80% of all sessions.</a:t>
            </a:r>
          </a:p>
        </p:txBody>
      </p:sp>
    </p:spTree>
    <p:extLst>
      <p:ext uri="{BB962C8B-B14F-4D97-AF65-F5344CB8AC3E}">
        <p14:creationId xmlns:p14="http://schemas.microsoft.com/office/powerpoint/2010/main" val="3971318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Methods of Analysis Vary</a:t>
            </a:r>
          </a:p>
        </p:txBody>
      </p:sp>
      <p:sp>
        <p:nvSpPr>
          <p:cNvPr id="3" name="Content Placeholder 2"/>
          <p:cNvSpPr>
            <a:spLocks noGrp="1"/>
          </p:cNvSpPr>
          <p:nvPr>
            <p:ph sz="quarter" idx="1"/>
          </p:nvPr>
        </p:nvSpPr>
        <p:spPr/>
        <p:txBody>
          <a:bodyPr>
            <a:normAutofit/>
          </a:bodyPr>
          <a:lstStyle/>
          <a:p>
            <a:r>
              <a:rPr lang="en-US" dirty="0"/>
              <a:t>Qualitative</a:t>
            </a:r>
          </a:p>
          <a:p>
            <a:pPr lvl="1">
              <a:buFont typeface="Wingdings" pitchFamily="2" charset="2"/>
              <a:buChar char="Ø"/>
            </a:pPr>
            <a:endParaRPr lang="en-US" dirty="0"/>
          </a:p>
          <a:p>
            <a:pPr lvl="1">
              <a:buFont typeface="Wingdings" pitchFamily="2" charset="2"/>
              <a:buChar char="Ø"/>
            </a:pPr>
            <a:endParaRPr lang="en-US" dirty="0"/>
          </a:p>
          <a:p>
            <a:r>
              <a:rPr lang="en-US" dirty="0"/>
              <a:t>Graphical</a:t>
            </a:r>
          </a:p>
          <a:p>
            <a:pPr marL="274320" lvl="1" indent="0">
              <a:buNone/>
            </a:pPr>
            <a:endParaRPr lang="en-US" dirty="0"/>
          </a:p>
          <a:p>
            <a:pPr lvl="1">
              <a:buFont typeface="Wingdings" pitchFamily="2" charset="2"/>
              <a:buChar char="Ø"/>
            </a:pPr>
            <a:endParaRPr lang="en-US" dirty="0"/>
          </a:p>
          <a:p>
            <a:r>
              <a:rPr lang="en-US" dirty="0"/>
              <a:t>Quantitative – Descriptive</a:t>
            </a:r>
          </a:p>
          <a:p>
            <a:pPr lvl="1">
              <a:buFont typeface="Wingdings" pitchFamily="2" charset="2"/>
              <a:buChar char="Ø"/>
            </a:pPr>
            <a:endParaRPr lang="en-US" dirty="0"/>
          </a:p>
          <a:p>
            <a:pPr lvl="1">
              <a:buNone/>
            </a:pPr>
            <a:endParaRPr lang="en-US" dirty="0"/>
          </a:p>
          <a:p>
            <a:r>
              <a:rPr lang="en-US" dirty="0"/>
              <a:t>Quantitative – Analytical</a:t>
            </a:r>
          </a:p>
          <a:p>
            <a:pPr marL="274320" lvl="1" indent="0">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Methods of Analysis Vary</a:t>
            </a:r>
          </a:p>
        </p:txBody>
      </p:sp>
      <p:sp>
        <p:nvSpPr>
          <p:cNvPr id="3" name="Content Placeholder 2"/>
          <p:cNvSpPr>
            <a:spLocks noGrp="1"/>
          </p:cNvSpPr>
          <p:nvPr>
            <p:ph sz="quarter" idx="1"/>
          </p:nvPr>
        </p:nvSpPr>
        <p:spPr/>
        <p:txBody>
          <a:bodyPr>
            <a:normAutofit fontScale="77500" lnSpcReduction="20000"/>
          </a:bodyPr>
          <a:lstStyle/>
          <a:p>
            <a:r>
              <a:rPr lang="en-US" dirty="0"/>
              <a:t>Qualitative</a:t>
            </a:r>
          </a:p>
          <a:p>
            <a:pPr lvl="1">
              <a:buFont typeface="Wingdings" pitchFamily="2" charset="2"/>
              <a:buChar char="Ø"/>
            </a:pPr>
            <a:r>
              <a:rPr lang="en-US" dirty="0"/>
              <a:t>Observe how some actors use their networks differently than others.</a:t>
            </a:r>
          </a:p>
          <a:p>
            <a:pPr lvl="1">
              <a:buFont typeface="Wingdings" pitchFamily="2" charset="2"/>
              <a:buChar char="Ø"/>
            </a:pPr>
            <a:endParaRPr lang="en-US" dirty="0"/>
          </a:p>
          <a:p>
            <a:r>
              <a:rPr lang="en-US" dirty="0"/>
              <a:t>Graphical</a:t>
            </a:r>
          </a:p>
          <a:p>
            <a:pPr lvl="1">
              <a:buFont typeface="Wingdings" pitchFamily="2" charset="2"/>
              <a:buChar char="Ø"/>
            </a:pPr>
            <a:r>
              <a:rPr lang="en-US" dirty="0"/>
              <a:t>Graph a network structure and talk about its implications.</a:t>
            </a:r>
          </a:p>
          <a:p>
            <a:pPr lvl="1">
              <a:buFont typeface="Wingdings" pitchFamily="2" charset="2"/>
              <a:buChar char="Ø"/>
            </a:pPr>
            <a:endParaRPr lang="en-US" dirty="0"/>
          </a:p>
          <a:p>
            <a:r>
              <a:rPr lang="en-US" dirty="0"/>
              <a:t>Quantitative – Descriptive</a:t>
            </a:r>
          </a:p>
          <a:p>
            <a:pPr lvl="1">
              <a:buFont typeface="Wingdings" pitchFamily="2" charset="2"/>
              <a:buChar char="Ø"/>
            </a:pPr>
            <a:r>
              <a:rPr lang="en-US" dirty="0"/>
              <a:t>Describe the size of networks and what types of actors are contained in them.</a:t>
            </a:r>
          </a:p>
          <a:p>
            <a:pPr lvl="1">
              <a:buNone/>
            </a:pPr>
            <a:endParaRPr lang="en-US" dirty="0"/>
          </a:p>
          <a:p>
            <a:r>
              <a:rPr lang="en-US" dirty="0"/>
              <a:t>Quantitative – Analytical</a:t>
            </a:r>
          </a:p>
          <a:p>
            <a:pPr lvl="1">
              <a:buFont typeface="Wingdings" pitchFamily="2" charset="2"/>
              <a:buChar char="Ø"/>
            </a:pPr>
            <a:r>
              <a:rPr lang="en-US" dirty="0"/>
              <a:t>Include measures of network structure as independent variables in regression analysis.</a:t>
            </a:r>
          </a:p>
          <a:p>
            <a:pPr lvl="1">
              <a:buFont typeface="Wingdings" pitchFamily="2" charset="2"/>
              <a:buChar char="Ø"/>
            </a:pPr>
            <a:r>
              <a:rPr lang="en-US" dirty="0"/>
              <a:t>Make the existence of a network tie the dependent variable in a regression.</a:t>
            </a:r>
          </a:p>
          <a:p>
            <a:pPr lvl="1">
              <a:buFont typeface="Wingdings" pitchFamily="2" charset="2"/>
              <a:buChar char="Ø"/>
            </a:pPr>
            <a:r>
              <a:rPr lang="en-US" dirty="0"/>
              <a:t>Test whether theoretical construction of a network is consistent with its empirical realization (e.g., should a network be centralized, decentralized?)</a:t>
            </a:r>
          </a:p>
          <a:p>
            <a:pPr>
              <a:buNone/>
            </a:pPr>
            <a:endParaRPr lang="en-US" dirty="0"/>
          </a:p>
        </p:txBody>
      </p:sp>
    </p:spTree>
    <p:extLst>
      <p:ext uri="{BB962C8B-B14F-4D97-AF65-F5344CB8AC3E}">
        <p14:creationId xmlns:p14="http://schemas.microsoft.com/office/powerpoint/2010/main" val="3309168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Relational Thinking</a:t>
            </a:r>
          </a:p>
        </p:txBody>
      </p:sp>
      <p:sp>
        <p:nvSpPr>
          <p:cNvPr id="3" name="Content Placeholder 2"/>
          <p:cNvSpPr>
            <a:spLocks noGrp="1"/>
          </p:cNvSpPr>
          <p:nvPr>
            <p:ph sz="quarter" idx="1"/>
          </p:nvPr>
        </p:nvSpPr>
        <p:spPr>
          <a:xfrm>
            <a:off x="332232" y="1295400"/>
            <a:ext cx="8503920" cy="4572000"/>
          </a:xfrm>
        </p:spPr>
        <p:txBody>
          <a:bodyPr>
            <a:normAutofit fontScale="92500" lnSpcReduction="10000"/>
          </a:bodyPr>
          <a:lstStyle/>
          <a:p>
            <a:r>
              <a:rPr lang="en-US" dirty="0"/>
              <a:t>Much of social science emphasizes the </a:t>
            </a:r>
            <a:r>
              <a:rPr lang="en-US" i="1" dirty="0"/>
              <a:t>individual</a:t>
            </a:r>
            <a:r>
              <a:rPr lang="en-US" dirty="0"/>
              <a:t> as a unit of analysis.</a:t>
            </a:r>
          </a:p>
          <a:p>
            <a:pPr lvl="1">
              <a:buFont typeface="Wingdings" pitchFamily="2" charset="2"/>
              <a:buChar char="Ø"/>
            </a:pPr>
            <a:r>
              <a:rPr lang="en-US" dirty="0"/>
              <a:t>Why do some businesses work more collaboratively than others?</a:t>
            </a:r>
          </a:p>
          <a:p>
            <a:pPr lvl="1">
              <a:buNone/>
            </a:pPr>
            <a:endParaRPr lang="en-US" dirty="0"/>
          </a:p>
          <a:p>
            <a:r>
              <a:rPr lang="en-US" dirty="0"/>
              <a:t>Network analysis tends to place a strong emphasis on the </a:t>
            </a:r>
            <a:r>
              <a:rPr lang="en-US" i="1" dirty="0"/>
              <a:t>relationship </a:t>
            </a:r>
            <a:r>
              <a:rPr lang="en-US" dirty="0"/>
              <a:t>(or “the dyad”) as a unit of analysis.</a:t>
            </a:r>
          </a:p>
          <a:p>
            <a:pPr lvl="1">
              <a:buFont typeface="Wingdings" pitchFamily="2" charset="2"/>
              <a:buChar char="Ø"/>
            </a:pPr>
            <a:r>
              <a:rPr lang="en-US" dirty="0"/>
              <a:t>Why do firms A and B form a joint </a:t>
            </a:r>
            <a:r>
              <a:rPr lang="en-US" dirty="0" err="1"/>
              <a:t>partnernship</a:t>
            </a:r>
            <a:r>
              <a:rPr lang="en-US" dirty="0"/>
              <a:t>?</a:t>
            </a:r>
          </a:p>
          <a:p>
            <a:pPr lvl="1">
              <a:buNone/>
            </a:pPr>
            <a:endParaRPr lang="en-US" dirty="0"/>
          </a:p>
          <a:p>
            <a:r>
              <a:rPr lang="en-US" dirty="0"/>
              <a:t>It is sometimes difficult to get our minds around a relational approach to theorizing.</a:t>
            </a:r>
          </a:p>
          <a:p>
            <a:pPr lvl="1">
              <a:buFont typeface="Wingdings" pitchFamily="2" charset="2"/>
              <a:buChar char="Ø"/>
            </a:pPr>
            <a:r>
              <a:rPr lang="en-US" dirty="0"/>
              <a:t>Individual thinking: “It’s not you, its me.”</a:t>
            </a:r>
          </a:p>
          <a:p>
            <a:pPr lvl="1">
              <a:buFont typeface="Wingdings" pitchFamily="2" charset="2"/>
              <a:buChar char="Ø"/>
            </a:pPr>
            <a:r>
              <a:rPr lang="en-US" dirty="0"/>
              <a:t>Relational thinking: “Its neither you nor me, it’s us.”</a:t>
            </a:r>
          </a:p>
          <a:p>
            <a:pPr>
              <a:buNone/>
            </a:pPr>
            <a:endParaRPr lang="en-US" dirty="0"/>
          </a:p>
        </p:txBody>
      </p:sp>
      <p:sp>
        <p:nvSpPr>
          <p:cNvPr id="4" name="TextBox 3"/>
          <p:cNvSpPr txBox="1"/>
          <p:nvPr/>
        </p:nvSpPr>
        <p:spPr>
          <a:xfrm>
            <a:off x="301752" y="5638800"/>
            <a:ext cx="8991600" cy="646331"/>
          </a:xfrm>
          <a:prstGeom prst="rect">
            <a:avLst/>
          </a:prstGeom>
          <a:noFill/>
        </p:spPr>
        <p:txBody>
          <a:bodyPr wrap="square" rtlCol="0">
            <a:spAutoFit/>
          </a:bodyPr>
          <a:lstStyle/>
          <a:p>
            <a:r>
              <a:rPr lang="en-US" dirty="0"/>
              <a:t>Mustafa </a:t>
            </a:r>
            <a:r>
              <a:rPr lang="en-US" dirty="0" err="1"/>
              <a:t>Emirbayer</a:t>
            </a:r>
            <a:r>
              <a:rPr lang="en-US" dirty="0"/>
              <a:t>, “Manifesto for a Relational Sociology” </a:t>
            </a:r>
            <a:r>
              <a:rPr lang="en-US" i="1" dirty="0"/>
              <a:t>American</a:t>
            </a:r>
          </a:p>
          <a:p>
            <a:r>
              <a:rPr lang="en-US" i="1" dirty="0"/>
              <a:t>Journal of Sociology </a:t>
            </a:r>
            <a:r>
              <a:rPr lang="en-US" dirty="0"/>
              <a:t>(September 1997).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Questions / Comments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sp>
        <p:nvSpPr>
          <p:cNvPr id="4" name="TextBox 3"/>
          <p:cNvSpPr txBox="1"/>
          <p:nvPr/>
        </p:nvSpPr>
        <p:spPr>
          <a:xfrm>
            <a:off x="304800" y="2743200"/>
            <a:ext cx="8458200" cy="1384995"/>
          </a:xfrm>
          <a:prstGeom prst="rect">
            <a:avLst/>
          </a:prstGeom>
          <a:noFill/>
        </p:spPr>
        <p:txBody>
          <a:bodyPr wrap="square" rtlCol="0">
            <a:spAutoFit/>
          </a:bodyPr>
          <a:lstStyle/>
          <a:p>
            <a:pPr algn="ctr"/>
            <a:r>
              <a:rPr lang="en-US" sz="2800" dirty="0"/>
              <a:t>Graphs</a:t>
            </a:r>
          </a:p>
          <a:p>
            <a:pPr algn="ctr"/>
            <a:r>
              <a:rPr lang="en-US" sz="2800" dirty="0"/>
              <a:t>Matrices</a:t>
            </a:r>
          </a:p>
          <a:p>
            <a:pPr algn="ctr"/>
            <a:r>
              <a:rPr lang="en-US" sz="2800" dirty="0"/>
              <a:t>Modes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Graphs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solidFill>
                  <a:srgbClr val="002060"/>
                </a:solidFill>
              </a:rPr>
              <a:t>Graphs</a:t>
            </a:r>
          </a:p>
        </p:txBody>
      </p:sp>
      <p:sp>
        <p:nvSpPr>
          <p:cNvPr id="12291" name="Content Placeholder 2"/>
          <p:cNvSpPr>
            <a:spLocks noGrp="1"/>
          </p:cNvSpPr>
          <p:nvPr>
            <p:ph idx="1"/>
          </p:nvPr>
        </p:nvSpPr>
        <p:spPr>
          <a:xfrm>
            <a:off x="304800" y="1600200"/>
            <a:ext cx="8229600" cy="2286000"/>
          </a:xfrm>
        </p:spPr>
        <p:txBody>
          <a:bodyPr/>
          <a:lstStyle/>
          <a:p>
            <a:r>
              <a:rPr lang="en-US" dirty="0"/>
              <a:t>Social networks can be represented as </a:t>
            </a:r>
            <a:r>
              <a:rPr lang="en-US" b="1" dirty="0"/>
              <a:t>graphs</a:t>
            </a:r>
            <a:r>
              <a:rPr lang="en-US" dirty="0"/>
              <a:t>.</a:t>
            </a:r>
          </a:p>
          <a:p>
            <a:pPr>
              <a:buNone/>
            </a:pPr>
            <a:endParaRPr lang="en-US" dirty="0"/>
          </a:p>
          <a:p>
            <a:r>
              <a:rPr lang="en-US" dirty="0"/>
              <a:t>Graphs are made up of </a:t>
            </a:r>
            <a:r>
              <a:rPr lang="en-US" b="1" dirty="0"/>
              <a:t>nodes</a:t>
            </a:r>
            <a:r>
              <a:rPr lang="en-US" dirty="0"/>
              <a:t> (i.e., actors) that are connected by </a:t>
            </a:r>
            <a:r>
              <a:rPr lang="en-US" b="1" dirty="0"/>
              <a:t>links</a:t>
            </a:r>
            <a:r>
              <a:rPr lang="en-US" dirty="0"/>
              <a:t> (i.e., relationships).</a:t>
            </a:r>
          </a:p>
        </p:txBody>
      </p:sp>
      <p:sp>
        <p:nvSpPr>
          <p:cNvPr id="28" name="Oval 27"/>
          <p:cNvSpPr/>
          <p:nvPr/>
        </p:nvSpPr>
        <p:spPr>
          <a:xfrm>
            <a:off x="990600" y="3886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2514600" y="487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24400" y="3886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352800" y="3733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3657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867400" y="4953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28" idx="6"/>
            <a:endCxn id="31" idx="2"/>
          </p:cNvCxnSpPr>
          <p:nvPr/>
        </p:nvCxnSpPr>
        <p:spPr>
          <a:xfrm flipV="1">
            <a:off x="1524000" y="4000500"/>
            <a:ext cx="1828800" cy="152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7"/>
            <a:endCxn id="30" idx="3"/>
          </p:cNvCxnSpPr>
          <p:nvPr/>
        </p:nvCxnSpPr>
        <p:spPr>
          <a:xfrm rot="5400000" flipH="1" flipV="1">
            <a:off x="3579485" y="3731885"/>
            <a:ext cx="613430" cy="18326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2" idx="4"/>
            <a:endCxn id="33" idx="0"/>
          </p:cNvCxnSpPr>
          <p:nvPr/>
        </p:nvCxnSpPr>
        <p:spPr>
          <a:xfrm rot="5400000">
            <a:off x="5867400" y="4457700"/>
            <a:ext cx="762000"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5"/>
            <a:endCxn id="33" idx="1"/>
          </p:cNvCxnSpPr>
          <p:nvPr/>
        </p:nvCxnSpPr>
        <p:spPr>
          <a:xfrm rot="16200000" flipH="1">
            <a:off x="5217785" y="4303385"/>
            <a:ext cx="689630" cy="7658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1" idx="6"/>
            <a:endCxn id="30" idx="2"/>
          </p:cNvCxnSpPr>
          <p:nvPr/>
        </p:nvCxnSpPr>
        <p:spPr>
          <a:xfrm>
            <a:off x="3886200" y="4000500"/>
            <a:ext cx="8382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86000" y="4953000"/>
            <a:ext cx="990600" cy="369332"/>
          </a:xfrm>
          <a:prstGeom prst="rect">
            <a:avLst/>
          </a:prstGeom>
          <a:noFill/>
        </p:spPr>
        <p:txBody>
          <a:bodyPr wrap="square" rtlCol="0">
            <a:spAutoFit/>
          </a:bodyPr>
          <a:lstStyle/>
          <a:p>
            <a:r>
              <a:rPr lang="en-US" b="1" dirty="0"/>
              <a:t>NODE</a:t>
            </a:r>
          </a:p>
        </p:txBody>
      </p:sp>
      <p:sp>
        <p:nvSpPr>
          <p:cNvPr id="53" name="TextBox 52"/>
          <p:cNvSpPr txBox="1"/>
          <p:nvPr/>
        </p:nvSpPr>
        <p:spPr>
          <a:xfrm>
            <a:off x="3276600" y="4572000"/>
            <a:ext cx="838200" cy="369332"/>
          </a:xfrm>
          <a:prstGeom prst="rect">
            <a:avLst/>
          </a:prstGeom>
          <a:noFill/>
        </p:spPr>
        <p:txBody>
          <a:bodyPr wrap="square" rtlCol="0">
            <a:spAutoFit/>
          </a:bodyPr>
          <a:lstStyle/>
          <a:p>
            <a:r>
              <a:rPr lang="en-US" b="1" dirty="0"/>
              <a:t>LINK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solidFill>
                  <a:srgbClr val="002060"/>
                </a:solidFill>
              </a:rPr>
              <a:t>Nodes and Links</a:t>
            </a:r>
          </a:p>
        </p:txBody>
      </p:sp>
      <p:sp>
        <p:nvSpPr>
          <p:cNvPr id="13315" name="Content Placeholder 2"/>
          <p:cNvSpPr>
            <a:spLocks noGrp="1"/>
          </p:cNvSpPr>
          <p:nvPr>
            <p:ph idx="1"/>
          </p:nvPr>
        </p:nvSpPr>
        <p:spPr/>
        <p:txBody>
          <a:bodyPr/>
          <a:lstStyle/>
          <a:p>
            <a:r>
              <a:rPr lang="en-US" dirty="0"/>
              <a:t>Node = Point, Vertex, Actor, Individual</a:t>
            </a:r>
          </a:p>
          <a:p>
            <a:pPr lvl="1">
              <a:buFont typeface="Wingdings" pitchFamily="2" charset="2"/>
              <a:buChar char="Ø"/>
            </a:pPr>
            <a:endParaRPr lang="en-US" dirty="0"/>
          </a:p>
          <a:p>
            <a:pPr lvl="1">
              <a:buFont typeface="Wingdings" pitchFamily="2" charset="2"/>
              <a:buChar char="Ø"/>
            </a:pPr>
            <a:r>
              <a:rPr lang="en-US" dirty="0"/>
              <a:t>Examples: Person, Firm, Nation-State, City, Organization, Word, Article</a:t>
            </a:r>
          </a:p>
          <a:p>
            <a:pPr>
              <a:buNone/>
            </a:pPr>
            <a:r>
              <a:rPr lang="en-US" dirty="0"/>
              <a:t>	</a:t>
            </a:r>
          </a:p>
          <a:p>
            <a:r>
              <a:rPr lang="en-US" dirty="0"/>
              <a:t>Link = Line, Edge, Tie, Connection, Relationship</a:t>
            </a:r>
          </a:p>
          <a:p>
            <a:pPr lvl="1">
              <a:buFont typeface="Wingdings" pitchFamily="2" charset="2"/>
              <a:buChar char="Ø"/>
            </a:pPr>
            <a:endParaRPr lang="en-US" dirty="0"/>
          </a:p>
          <a:p>
            <a:pPr lvl="1">
              <a:buFont typeface="Wingdings" pitchFamily="2" charset="2"/>
              <a:buChar char="Ø"/>
            </a:pPr>
            <a:r>
              <a:rPr lang="en-US" dirty="0"/>
              <a:t>Examples: Joint Venture, Communication, Animosity, Citation, Marriage, Sex, Fighting a War, Co-membership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Types of Links</a:t>
            </a:r>
          </a:p>
        </p:txBody>
      </p:sp>
      <p:sp>
        <p:nvSpPr>
          <p:cNvPr id="3" name="Content Placeholder 2"/>
          <p:cNvSpPr>
            <a:spLocks noGrp="1"/>
          </p:cNvSpPr>
          <p:nvPr>
            <p:ph sz="quarter" idx="1"/>
          </p:nvPr>
        </p:nvSpPr>
        <p:spPr/>
        <p:txBody>
          <a:bodyPr/>
          <a:lstStyle/>
          <a:p>
            <a:r>
              <a:rPr lang="en-US" dirty="0"/>
              <a:t>Undirected vs. directed links</a:t>
            </a:r>
          </a:p>
          <a:p>
            <a:endParaRPr lang="en-US" dirty="0"/>
          </a:p>
          <a:p>
            <a:r>
              <a:rPr lang="en-US" dirty="0"/>
              <a:t>Dichotomous vs. Valued Links</a:t>
            </a:r>
          </a:p>
          <a:p>
            <a:pPr marL="274320" lvl="1" indent="0">
              <a:buNone/>
            </a:pPr>
            <a:endParaRPr lang="en-US" dirty="0"/>
          </a:p>
          <a:p>
            <a:endParaRPr lang="en-US" dirty="0"/>
          </a:p>
          <a:p>
            <a:endParaRPr lang="en-US"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59D2-03B1-2996-6442-CDF3FAE05188}"/>
              </a:ext>
            </a:extLst>
          </p:cNvPr>
          <p:cNvSpPr>
            <a:spLocks noGrp="1"/>
          </p:cNvSpPr>
          <p:nvPr>
            <p:ph type="title"/>
          </p:nvPr>
        </p:nvSpPr>
        <p:spPr/>
        <p:txBody>
          <a:bodyPr/>
          <a:lstStyle/>
          <a:p>
            <a:r>
              <a:rPr lang="en-US" dirty="0">
                <a:solidFill>
                  <a:srgbClr val="002060"/>
                </a:solidFill>
              </a:rPr>
              <a:t>Day by Day</a:t>
            </a:r>
            <a:endParaRPr lang="en-GB" dirty="0">
              <a:solidFill>
                <a:srgbClr val="002060"/>
              </a:solidFill>
            </a:endParaRPr>
          </a:p>
        </p:txBody>
      </p:sp>
      <p:sp>
        <p:nvSpPr>
          <p:cNvPr id="3" name="Content Placeholder 2">
            <a:extLst>
              <a:ext uri="{FF2B5EF4-FFF2-40B4-BE49-F238E27FC236}">
                <a16:creationId xmlns:a16="http://schemas.microsoft.com/office/drawing/2014/main" id="{AE387945-8A70-A9AD-8CFC-3076BC9CDACF}"/>
              </a:ext>
            </a:extLst>
          </p:cNvPr>
          <p:cNvSpPr>
            <a:spLocks noGrp="1"/>
          </p:cNvSpPr>
          <p:nvPr>
            <p:ph sz="quarter" idx="1"/>
          </p:nvPr>
        </p:nvSpPr>
        <p:spPr/>
        <p:txBody>
          <a:bodyPr/>
          <a:lstStyle/>
          <a:p>
            <a:r>
              <a:rPr lang="en-US" b="1" dirty="0"/>
              <a:t>Monday</a:t>
            </a:r>
            <a:r>
              <a:rPr lang="en-US" dirty="0"/>
              <a:t>: Lectures all day (ask LOTS of questions); Start looking for data.</a:t>
            </a:r>
          </a:p>
          <a:p>
            <a:r>
              <a:rPr lang="en-US" b="1" dirty="0"/>
              <a:t>Tuesday</a:t>
            </a:r>
            <a:r>
              <a:rPr lang="en-US" dirty="0"/>
              <a:t>: Mostly computer exercises; some lecture; finalize your data selection.</a:t>
            </a:r>
          </a:p>
          <a:p>
            <a:r>
              <a:rPr lang="en-US" b="1" dirty="0"/>
              <a:t>Wednesday</a:t>
            </a:r>
            <a:r>
              <a:rPr lang="en-US" dirty="0"/>
              <a:t>: Lecture; exercises; individual consultations; Get your data working in R.</a:t>
            </a:r>
          </a:p>
          <a:p>
            <a:r>
              <a:rPr lang="en-US" b="1" dirty="0"/>
              <a:t>Thursday</a:t>
            </a:r>
            <a:r>
              <a:rPr lang="en-US" dirty="0"/>
              <a:t>: Lecture; exercises; finalize your R results (class ends at 5:30pm).</a:t>
            </a:r>
          </a:p>
          <a:p>
            <a:r>
              <a:rPr lang="en-US" b="1" dirty="0"/>
              <a:t>Friday</a:t>
            </a:r>
            <a:r>
              <a:rPr lang="en-US" dirty="0"/>
              <a:t>: Individual presentations in morning; Extended applications in the afternoon; celebration.</a:t>
            </a:r>
            <a:endParaRPr lang="en-GB" dirty="0"/>
          </a:p>
        </p:txBody>
      </p:sp>
    </p:spTree>
    <p:extLst>
      <p:ext uri="{BB962C8B-B14F-4D97-AF65-F5344CB8AC3E}">
        <p14:creationId xmlns:p14="http://schemas.microsoft.com/office/powerpoint/2010/main" val="4141444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Undirected Links</a:t>
            </a:r>
          </a:p>
        </p:txBody>
      </p:sp>
      <p:sp>
        <p:nvSpPr>
          <p:cNvPr id="3" name="Content Placeholder 2"/>
          <p:cNvSpPr>
            <a:spLocks noGrp="1"/>
          </p:cNvSpPr>
          <p:nvPr>
            <p:ph sz="quarter" idx="1"/>
          </p:nvPr>
        </p:nvSpPr>
        <p:spPr/>
        <p:txBody>
          <a:bodyPr/>
          <a:lstStyle/>
          <a:p>
            <a:r>
              <a:rPr lang="en-US" b="1" dirty="0"/>
              <a:t>Undirected links, </a:t>
            </a:r>
            <a:r>
              <a:rPr lang="en-US" dirty="0"/>
              <a:t>denoted with a simple straight line</a:t>
            </a:r>
            <a:r>
              <a:rPr lang="en-US" b="1" dirty="0"/>
              <a:t>,</a:t>
            </a:r>
            <a:r>
              <a:rPr lang="en-US" dirty="0"/>
              <a:t> are used whenever it is </a:t>
            </a:r>
            <a:r>
              <a:rPr lang="en-US" b="1" dirty="0"/>
              <a:t>impossible</a:t>
            </a:r>
            <a:r>
              <a:rPr lang="en-US" dirty="0"/>
              <a:t> that there is asymmetry in a relationship.  The relationship is inherently symmetric.</a:t>
            </a:r>
          </a:p>
          <a:p>
            <a:pPr>
              <a:buNone/>
            </a:pPr>
            <a:endParaRPr lang="en-US" dirty="0"/>
          </a:p>
          <a:p>
            <a:r>
              <a:rPr lang="en-US" dirty="0"/>
              <a:t>If A is married to B, then B must be married to A.  It is not possible for A to be married to B without B being married to A.</a:t>
            </a:r>
          </a:p>
        </p:txBody>
      </p:sp>
      <p:sp>
        <p:nvSpPr>
          <p:cNvPr id="4" name="Oval 3"/>
          <p:cNvSpPr/>
          <p:nvPr/>
        </p:nvSpPr>
        <p:spPr>
          <a:xfrm>
            <a:off x="32766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 name="Oval 4"/>
          <p:cNvSpPr/>
          <p:nvPr/>
        </p:nvSpPr>
        <p:spPr>
          <a:xfrm>
            <a:off x="5410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7" name="Straight Connector 6"/>
          <p:cNvCxnSpPr>
            <a:stCxn id="4" idx="6"/>
            <a:endCxn id="5" idx="2"/>
          </p:cNvCxnSpPr>
          <p:nvPr/>
        </p:nvCxnSpPr>
        <p:spPr>
          <a:xfrm>
            <a:off x="3657600" y="3467100"/>
            <a:ext cx="17526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Directed Links</a:t>
            </a:r>
          </a:p>
        </p:txBody>
      </p:sp>
      <p:sp>
        <p:nvSpPr>
          <p:cNvPr id="3" name="Content Placeholder 2"/>
          <p:cNvSpPr>
            <a:spLocks noGrp="1"/>
          </p:cNvSpPr>
          <p:nvPr>
            <p:ph sz="quarter" idx="1"/>
          </p:nvPr>
        </p:nvSpPr>
        <p:spPr/>
        <p:txBody>
          <a:bodyPr/>
          <a:lstStyle/>
          <a:p>
            <a:r>
              <a:rPr lang="en-US" b="1" dirty="0"/>
              <a:t>Directed links, </a:t>
            </a:r>
            <a:r>
              <a:rPr lang="en-US" dirty="0"/>
              <a:t>denoted with arrowheads</a:t>
            </a:r>
            <a:r>
              <a:rPr lang="en-US" b="1" dirty="0"/>
              <a:t>,</a:t>
            </a:r>
            <a:r>
              <a:rPr lang="en-US" dirty="0"/>
              <a:t> are used whenever it is </a:t>
            </a:r>
            <a:r>
              <a:rPr lang="en-US" b="1" dirty="0"/>
              <a:t>possible</a:t>
            </a:r>
            <a:r>
              <a:rPr lang="en-US" dirty="0"/>
              <a:t> that there is asymmetry in a relationship: </a:t>
            </a:r>
          </a:p>
          <a:p>
            <a:pPr>
              <a:buNone/>
            </a:pPr>
            <a:endParaRPr lang="en-US" sz="2000" dirty="0"/>
          </a:p>
          <a:p>
            <a:r>
              <a:rPr lang="en-US" sz="2000" dirty="0"/>
              <a:t>A gives money to B, but B gives nothing to A.</a:t>
            </a:r>
          </a:p>
          <a:p>
            <a:pPr>
              <a:buNone/>
            </a:pPr>
            <a:endParaRPr lang="en-US" sz="2000" dirty="0"/>
          </a:p>
          <a:p>
            <a:r>
              <a:rPr lang="en-US" sz="2000" dirty="0"/>
              <a:t>B gives money to A, but A gives nothing to B.</a:t>
            </a:r>
          </a:p>
          <a:p>
            <a:pPr>
              <a:buNone/>
            </a:pPr>
            <a:endParaRPr lang="en-US" sz="2000" dirty="0"/>
          </a:p>
          <a:p>
            <a:r>
              <a:rPr lang="en-US" sz="2000" dirty="0"/>
              <a:t>A and B give money to each other.</a:t>
            </a:r>
          </a:p>
          <a:p>
            <a:pPr marL="0" indent="0">
              <a:buNone/>
            </a:pPr>
            <a:endParaRPr lang="en-US" sz="2000" dirty="0"/>
          </a:p>
          <a:p>
            <a:r>
              <a:rPr lang="en-US" sz="2000" dirty="0"/>
              <a:t>A and B give nothing to each other.</a:t>
            </a:r>
          </a:p>
          <a:p>
            <a:pPr lvl="1">
              <a:buNone/>
            </a:pPr>
            <a:endParaRPr lang="en-US" dirty="0"/>
          </a:p>
        </p:txBody>
      </p:sp>
      <p:sp>
        <p:nvSpPr>
          <p:cNvPr id="4" name="Oval 3"/>
          <p:cNvSpPr/>
          <p:nvPr/>
        </p:nvSpPr>
        <p:spPr>
          <a:xfrm>
            <a:off x="5943600" y="3200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 name="Oval 4"/>
          <p:cNvSpPr/>
          <p:nvPr/>
        </p:nvSpPr>
        <p:spPr>
          <a:xfrm>
            <a:off x="7772400" y="3200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6" name="Oval 5"/>
          <p:cNvSpPr/>
          <p:nvPr/>
        </p:nvSpPr>
        <p:spPr>
          <a:xfrm>
            <a:off x="5943600" y="3962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p:cNvSpPr/>
          <p:nvPr/>
        </p:nvSpPr>
        <p:spPr>
          <a:xfrm>
            <a:off x="7772400" y="3962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 name="Oval 7"/>
          <p:cNvSpPr/>
          <p:nvPr/>
        </p:nvSpPr>
        <p:spPr>
          <a:xfrm>
            <a:off x="7772400" y="4648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 name="Oval 8"/>
          <p:cNvSpPr/>
          <p:nvPr/>
        </p:nvSpPr>
        <p:spPr>
          <a:xfrm>
            <a:off x="5943600" y="4648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1" name="Straight Arrow Connector 10"/>
          <p:cNvCxnSpPr>
            <a:stCxn id="4" idx="6"/>
          </p:cNvCxnSpPr>
          <p:nvPr/>
        </p:nvCxnSpPr>
        <p:spPr>
          <a:xfrm>
            <a:off x="6324600" y="3390900"/>
            <a:ext cx="1447800" cy="3810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6"/>
          </p:cNvCxnSpPr>
          <p:nvPr/>
        </p:nvCxnSpPr>
        <p:spPr>
          <a:xfrm rot="10800000">
            <a:off x="6324600" y="4152900"/>
            <a:ext cx="1447800" cy="3810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p:cNvCxnSpPr>
          <p:nvPr/>
        </p:nvCxnSpPr>
        <p:spPr>
          <a:xfrm>
            <a:off x="6324600" y="4838700"/>
            <a:ext cx="1447800" cy="3810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A807728-6D80-4D5C-0E4A-FE3CC5C1A54E}"/>
              </a:ext>
            </a:extLst>
          </p:cNvPr>
          <p:cNvSpPr/>
          <p:nvPr/>
        </p:nvSpPr>
        <p:spPr>
          <a:xfrm>
            <a:off x="5965371" y="5344233"/>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2" name="Oval 11">
            <a:extLst>
              <a:ext uri="{FF2B5EF4-FFF2-40B4-BE49-F238E27FC236}">
                <a16:creationId xmlns:a16="http://schemas.microsoft.com/office/drawing/2014/main" id="{2338592E-45FB-B1FB-B2A0-F07BE28CB7E6}"/>
              </a:ext>
            </a:extLst>
          </p:cNvPr>
          <p:cNvSpPr/>
          <p:nvPr/>
        </p:nvSpPr>
        <p:spPr>
          <a:xfrm>
            <a:off x="7772400" y="5335742"/>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Dichotomous vs. Valued Links</a:t>
            </a:r>
          </a:p>
        </p:txBody>
      </p:sp>
      <p:sp>
        <p:nvSpPr>
          <p:cNvPr id="3" name="Content Placeholder 2"/>
          <p:cNvSpPr>
            <a:spLocks noGrp="1"/>
          </p:cNvSpPr>
          <p:nvPr>
            <p:ph sz="quarter" idx="1"/>
          </p:nvPr>
        </p:nvSpPr>
        <p:spPr/>
        <p:txBody>
          <a:bodyPr/>
          <a:lstStyle/>
          <a:p>
            <a:r>
              <a:rPr lang="en-US" b="1" dirty="0"/>
              <a:t>Dichotomous</a:t>
            </a:r>
            <a:r>
              <a:rPr lang="en-US" dirty="0"/>
              <a:t> – either a link exists or it doesn’t (e.g., either we are friends or we’re not, either two nations are at war or they’re not, either we are married or we are not).  Represent with the presence of a line: </a:t>
            </a:r>
          </a:p>
          <a:p>
            <a:pPr>
              <a:buNone/>
            </a:pPr>
            <a:endParaRPr lang="en-US" dirty="0"/>
          </a:p>
          <a:p>
            <a:r>
              <a:rPr lang="en-US" b="1" dirty="0"/>
              <a:t>Valued</a:t>
            </a:r>
            <a:r>
              <a:rPr lang="en-US" dirty="0"/>
              <a:t> – links vary in their strength (e.g., our friendship may be strong or weak; we may have one friend in common or 3).  Represent with varied line formats:</a:t>
            </a:r>
          </a:p>
          <a:p>
            <a:endParaRPr lang="en-US" dirty="0"/>
          </a:p>
        </p:txBody>
      </p:sp>
      <p:sp>
        <p:nvSpPr>
          <p:cNvPr id="4" name="Oval 3"/>
          <p:cNvSpPr/>
          <p:nvPr/>
        </p:nvSpPr>
        <p:spPr>
          <a:xfrm>
            <a:off x="2514600" y="33528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72000" y="33528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4" idx="6"/>
            <a:endCxn id="5" idx="2"/>
          </p:cNvCxnSpPr>
          <p:nvPr/>
        </p:nvCxnSpPr>
        <p:spPr>
          <a:xfrm>
            <a:off x="2971800" y="3581400"/>
            <a:ext cx="1600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85800" y="5867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81200" y="5867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400" y="5867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5800" y="5867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19800" y="5867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8" idx="6"/>
            <a:endCxn id="9" idx="2"/>
          </p:cNvCxnSpPr>
          <p:nvPr/>
        </p:nvCxnSpPr>
        <p:spPr>
          <a:xfrm>
            <a:off x="1143000" y="6096000"/>
            <a:ext cx="8382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6"/>
            <a:endCxn id="10" idx="2"/>
          </p:cNvCxnSpPr>
          <p:nvPr/>
        </p:nvCxnSpPr>
        <p:spPr>
          <a:xfrm>
            <a:off x="2438400" y="6096000"/>
            <a:ext cx="76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305800" y="58674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11" idx="6"/>
            <a:endCxn id="12" idx="2"/>
          </p:cNvCxnSpPr>
          <p:nvPr/>
        </p:nvCxnSpPr>
        <p:spPr>
          <a:xfrm>
            <a:off x="4953000" y="6096000"/>
            <a:ext cx="10668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2" idx="6"/>
            <a:endCxn id="27" idx="2"/>
          </p:cNvCxnSpPr>
          <p:nvPr/>
        </p:nvCxnSpPr>
        <p:spPr>
          <a:xfrm>
            <a:off x="6477000" y="6096000"/>
            <a:ext cx="1828800" cy="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Complete Graphs and Connectivity</a:t>
            </a:r>
          </a:p>
        </p:txBody>
      </p:sp>
      <p:sp>
        <p:nvSpPr>
          <p:cNvPr id="3" name="Content Placeholder 2"/>
          <p:cNvSpPr>
            <a:spLocks noGrp="1"/>
          </p:cNvSpPr>
          <p:nvPr>
            <p:ph sz="quarter" idx="1"/>
          </p:nvPr>
        </p:nvSpPr>
        <p:spPr>
          <a:xfrm>
            <a:off x="228600" y="1447800"/>
            <a:ext cx="8503920" cy="4572000"/>
          </a:xfrm>
        </p:spPr>
        <p:txBody>
          <a:bodyPr/>
          <a:lstStyle/>
          <a:p>
            <a:r>
              <a:rPr lang="en-US" dirty="0"/>
              <a:t>Complete Graph – all possible ties exist:</a:t>
            </a:r>
          </a:p>
          <a:p>
            <a:endParaRPr lang="en-US" dirty="0"/>
          </a:p>
          <a:p>
            <a:endParaRPr lang="en-US" dirty="0"/>
          </a:p>
          <a:p>
            <a:endParaRPr lang="en-US" dirty="0"/>
          </a:p>
          <a:p>
            <a:r>
              <a:rPr lang="en-US" dirty="0"/>
              <a:t>Not a Complete Graph, but a Connected Graph</a:t>
            </a:r>
          </a:p>
          <a:p>
            <a:endParaRPr lang="en-US" dirty="0"/>
          </a:p>
          <a:p>
            <a:endParaRPr lang="en-US" dirty="0"/>
          </a:p>
          <a:p>
            <a:endParaRPr lang="en-US" dirty="0"/>
          </a:p>
          <a:p>
            <a:r>
              <a:rPr lang="en-US" dirty="0"/>
              <a:t>Not a Connected Graph</a:t>
            </a:r>
          </a:p>
          <a:p>
            <a:endParaRPr lang="en-US" dirty="0"/>
          </a:p>
        </p:txBody>
      </p:sp>
      <p:sp>
        <p:nvSpPr>
          <p:cNvPr id="6" name="Oval 5"/>
          <p:cNvSpPr/>
          <p:nvPr/>
        </p:nvSpPr>
        <p:spPr>
          <a:xfrm>
            <a:off x="3810000" y="2057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48000" y="2057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0" y="2667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0" y="2667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8" idx="5"/>
            <a:endCxn id="9" idx="1"/>
          </p:cNvCxnSpPr>
          <p:nvPr/>
        </p:nvCxnSpPr>
        <p:spPr>
          <a:xfrm rot="16200000" flipH="1">
            <a:off x="3384363" y="2241363"/>
            <a:ext cx="394074" cy="546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7"/>
            <a:endCxn id="6" idx="3"/>
          </p:cNvCxnSpPr>
          <p:nvPr/>
        </p:nvCxnSpPr>
        <p:spPr>
          <a:xfrm rot="5400000" flipH="1" flipV="1">
            <a:off x="3384363" y="2241363"/>
            <a:ext cx="394074" cy="5464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6"/>
            <a:endCxn id="6" idx="2"/>
          </p:cNvCxnSpPr>
          <p:nvPr/>
        </p:nvCxnSpPr>
        <p:spPr>
          <a:xfrm>
            <a:off x="3352800" y="2209800"/>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0"/>
            <a:endCxn id="8" idx="4"/>
          </p:cNvCxnSpPr>
          <p:nvPr/>
        </p:nvCxnSpPr>
        <p:spPr>
          <a:xfrm rot="5400000" flipH="1" flipV="1">
            <a:off x="3048000" y="25146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0"/>
            <a:endCxn id="6" idx="4"/>
          </p:cNvCxnSpPr>
          <p:nvPr/>
        </p:nvCxnSpPr>
        <p:spPr>
          <a:xfrm rot="5400000" flipH="1" flipV="1">
            <a:off x="3810000" y="25146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6"/>
            <a:endCxn id="9" idx="2"/>
          </p:cNvCxnSpPr>
          <p:nvPr/>
        </p:nvCxnSpPr>
        <p:spPr>
          <a:xfrm>
            <a:off x="3352800" y="2819400"/>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810000" y="4876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71800" y="4876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810000" y="4191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71800" y="4191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3" idx="6"/>
            <a:endCxn id="21" idx="2"/>
          </p:cNvCxnSpPr>
          <p:nvPr/>
        </p:nvCxnSpPr>
        <p:spPr>
          <a:xfrm>
            <a:off x="3276600" y="43434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9" idx="6"/>
            <a:endCxn id="17" idx="2"/>
          </p:cNvCxnSpPr>
          <p:nvPr/>
        </p:nvCxnSpPr>
        <p:spPr>
          <a:xfrm>
            <a:off x="3276600" y="50292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4"/>
            <a:endCxn id="19" idx="0"/>
          </p:cNvCxnSpPr>
          <p:nvPr/>
        </p:nvCxnSpPr>
        <p:spPr>
          <a:xfrm rot="5400000">
            <a:off x="2933700" y="46863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1" idx="4"/>
            <a:endCxn id="17" idx="0"/>
          </p:cNvCxnSpPr>
          <p:nvPr/>
        </p:nvCxnSpPr>
        <p:spPr>
          <a:xfrm rot="5400000">
            <a:off x="3771900" y="46863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800600" y="5867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00600" y="525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10200" y="525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562600" y="579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28" idx="6"/>
            <a:endCxn id="30" idx="2"/>
          </p:cNvCxnSpPr>
          <p:nvPr/>
        </p:nvCxnSpPr>
        <p:spPr>
          <a:xfrm>
            <a:off x="5105400" y="54102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8" idx="4"/>
            <a:endCxn id="24" idx="0"/>
          </p:cNvCxnSpPr>
          <p:nvPr/>
        </p:nvCxnSpPr>
        <p:spPr>
          <a:xfrm rot="5400000">
            <a:off x="4800600" y="5715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105400" y="5562600"/>
            <a:ext cx="3810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5334000" y="586740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lstStyle/>
          <a:p>
            <a:r>
              <a:rPr lang="en-US" dirty="0">
                <a:solidFill>
                  <a:srgbClr val="002060"/>
                </a:solidFill>
              </a:rPr>
              <a:t>Components</a:t>
            </a:r>
          </a:p>
        </p:txBody>
      </p:sp>
      <p:sp>
        <p:nvSpPr>
          <p:cNvPr id="63491" name="Oval 4"/>
          <p:cNvSpPr>
            <a:spLocks noChangeArrowheads="1"/>
          </p:cNvSpPr>
          <p:nvPr/>
        </p:nvSpPr>
        <p:spPr bwMode="auto">
          <a:xfrm>
            <a:off x="3124200" y="2667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492" name="Oval 5"/>
          <p:cNvSpPr>
            <a:spLocks noChangeArrowheads="1"/>
          </p:cNvSpPr>
          <p:nvPr/>
        </p:nvSpPr>
        <p:spPr bwMode="auto">
          <a:xfrm>
            <a:off x="3657600" y="3886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493" name="Oval 6"/>
          <p:cNvSpPr>
            <a:spLocks noChangeArrowheads="1"/>
          </p:cNvSpPr>
          <p:nvPr/>
        </p:nvSpPr>
        <p:spPr bwMode="auto">
          <a:xfrm>
            <a:off x="6858000" y="3200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494" name="Oval 7"/>
          <p:cNvSpPr>
            <a:spLocks noChangeArrowheads="1"/>
          </p:cNvSpPr>
          <p:nvPr/>
        </p:nvSpPr>
        <p:spPr bwMode="auto">
          <a:xfrm>
            <a:off x="3429000" y="3276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495" name="Oval 8"/>
          <p:cNvSpPr>
            <a:spLocks noChangeArrowheads="1"/>
          </p:cNvSpPr>
          <p:nvPr/>
        </p:nvSpPr>
        <p:spPr bwMode="auto">
          <a:xfrm>
            <a:off x="4800600" y="4343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496" name="Oval 9"/>
          <p:cNvSpPr>
            <a:spLocks noChangeArrowheads="1"/>
          </p:cNvSpPr>
          <p:nvPr/>
        </p:nvSpPr>
        <p:spPr bwMode="auto">
          <a:xfrm>
            <a:off x="4648200" y="4724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497" name="Oval 10"/>
          <p:cNvSpPr>
            <a:spLocks noChangeArrowheads="1"/>
          </p:cNvSpPr>
          <p:nvPr/>
        </p:nvSpPr>
        <p:spPr bwMode="auto">
          <a:xfrm>
            <a:off x="4800600" y="2514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498" name="Oval 11"/>
          <p:cNvSpPr>
            <a:spLocks noChangeArrowheads="1"/>
          </p:cNvSpPr>
          <p:nvPr/>
        </p:nvSpPr>
        <p:spPr bwMode="auto">
          <a:xfrm>
            <a:off x="5715000" y="2743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499" name="Oval 12"/>
          <p:cNvSpPr>
            <a:spLocks noChangeArrowheads="1"/>
          </p:cNvSpPr>
          <p:nvPr/>
        </p:nvSpPr>
        <p:spPr bwMode="auto">
          <a:xfrm>
            <a:off x="3048000" y="4572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00" name="Oval 13"/>
          <p:cNvSpPr>
            <a:spLocks noChangeArrowheads="1"/>
          </p:cNvSpPr>
          <p:nvPr/>
        </p:nvSpPr>
        <p:spPr bwMode="auto">
          <a:xfrm>
            <a:off x="4267200" y="3962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01" name="Oval 14"/>
          <p:cNvSpPr>
            <a:spLocks noChangeArrowheads="1"/>
          </p:cNvSpPr>
          <p:nvPr/>
        </p:nvSpPr>
        <p:spPr bwMode="auto">
          <a:xfrm>
            <a:off x="4724400" y="3505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02" name="Oval 15"/>
          <p:cNvSpPr>
            <a:spLocks noChangeArrowheads="1"/>
          </p:cNvSpPr>
          <p:nvPr/>
        </p:nvSpPr>
        <p:spPr bwMode="auto">
          <a:xfrm>
            <a:off x="5638800" y="5105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03" name="Oval 16"/>
          <p:cNvSpPr>
            <a:spLocks noChangeArrowheads="1"/>
          </p:cNvSpPr>
          <p:nvPr/>
        </p:nvSpPr>
        <p:spPr bwMode="auto">
          <a:xfrm>
            <a:off x="2057400" y="3124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04" name="Oval 17"/>
          <p:cNvSpPr>
            <a:spLocks noChangeArrowheads="1"/>
          </p:cNvSpPr>
          <p:nvPr/>
        </p:nvSpPr>
        <p:spPr bwMode="auto">
          <a:xfrm>
            <a:off x="2133600" y="4038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05" name="Oval 18"/>
          <p:cNvSpPr>
            <a:spLocks noChangeArrowheads="1"/>
          </p:cNvSpPr>
          <p:nvPr/>
        </p:nvSpPr>
        <p:spPr bwMode="auto">
          <a:xfrm>
            <a:off x="4876800" y="4038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06" name="Oval 19"/>
          <p:cNvSpPr>
            <a:spLocks noChangeArrowheads="1"/>
          </p:cNvSpPr>
          <p:nvPr/>
        </p:nvSpPr>
        <p:spPr bwMode="auto">
          <a:xfrm>
            <a:off x="5562600" y="3429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07" name="Oval 20"/>
          <p:cNvSpPr>
            <a:spLocks noChangeArrowheads="1"/>
          </p:cNvSpPr>
          <p:nvPr/>
        </p:nvSpPr>
        <p:spPr bwMode="auto">
          <a:xfrm>
            <a:off x="4800600" y="5486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08" name="Oval 21"/>
          <p:cNvSpPr>
            <a:spLocks noChangeArrowheads="1"/>
          </p:cNvSpPr>
          <p:nvPr/>
        </p:nvSpPr>
        <p:spPr bwMode="auto">
          <a:xfrm>
            <a:off x="1752600" y="4572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09" name="Oval 22"/>
          <p:cNvSpPr>
            <a:spLocks noChangeArrowheads="1"/>
          </p:cNvSpPr>
          <p:nvPr/>
        </p:nvSpPr>
        <p:spPr bwMode="auto">
          <a:xfrm>
            <a:off x="7467600" y="3886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10" name="Oval 23"/>
          <p:cNvSpPr>
            <a:spLocks noChangeArrowheads="1"/>
          </p:cNvSpPr>
          <p:nvPr/>
        </p:nvSpPr>
        <p:spPr bwMode="auto">
          <a:xfrm>
            <a:off x="4038600" y="4419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11" name="Oval 24"/>
          <p:cNvSpPr>
            <a:spLocks noChangeArrowheads="1"/>
          </p:cNvSpPr>
          <p:nvPr/>
        </p:nvSpPr>
        <p:spPr bwMode="auto">
          <a:xfrm>
            <a:off x="6248400" y="4343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12" name="Oval 25"/>
          <p:cNvSpPr>
            <a:spLocks noChangeArrowheads="1"/>
          </p:cNvSpPr>
          <p:nvPr/>
        </p:nvSpPr>
        <p:spPr bwMode="auto">
          <a:xfrm>
            <a:off x="1981200" y="5029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13" name="Oval 26"/>
          <p:cNvSpPr>
            <a:spLocks noChangeArrowheads="1"/>
          </p:cNvSpPr>
          <p:nvPr/>
        </p:nvSpPr>
        <p:spPr bwMode="auto">
          <a:xfrm>
            <a:off x="4648200" y="6072447"/>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14" name="Oval 27"/>
          <p:cNvSpPr>
            <a:spLocks noChangeArrowheads="1"/>
          </p:cNvSpPr>
          <p:nvPr/>
        </p:nvSpPr>
        <p:spPr bwMode="auto">
          <a:xfrm>
            <a:off x="6324600" y="59817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15" name="Oval 28"/>
          <p:cNvSpPr>
            <a:spLocks noChangeArrowheads="1"/>
          </p:cNvSpPr>
          <p:nvPr/>
        </p:nvSpPr>
        <p:spPr bwMode="auto">
          <a:xfrm>
            <a:off x="3352800" y="5029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16" name="Oval 29"/>
          <p:cNvSpPr>
            <a:spLocks noChangeArrowheads="1"/>
          </p:cNvSpPr>
          <p:nvPr/>
        </p:nvSpPr>
        <p:spPr bwMode="auto">
          <a:xfrm>
            <a:off x="4114800" y="5334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17" name="Oval 30"/>
          <p:cNvSpPr>
            <a:spLocks noChangeArrowheads="1"/>
          </p:cNvSpPr>
          <p:nvPr/>
        </p:nvSpPr>
        <p:spPr bwMode="auto">
          <a:xfrm>
            <a:off x="3200400" y="60198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18" name="Oval 31"/>
          <p:cNvSpPr>
            <a:spLocks noChangeArrowheads="1"/>
          </p:cNvSpPr>
          <p:nvPr/>
        </p:nvSpPr>
        <p:spPr bwMode="auto">
          <a:xfrm>
            <a:off x="2514600" y="5715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19" name="Oval 32"/>
          <p:cNvSpPr>
            <a:spLocks noChangeArrowheads="1"/>
          </p:cNvSpPr>
          <p:nvPr/>
        </p:nvSpPr>
        <p:spPr bwMode="auto">
          <a:xfrm>
            <a:off x="7315200" y="4648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20" name="Oval 33"/>
          <p:cNvSpPr>
            <a:spLocks noChangeArrowheads="1"/>
          </p:cNvSpPr>
          <p:nvPr/>
        </p:nvSpPr>
        <p:spPr bwMode="auto">
          <a:xfrm>
            <a:off x="6400800" y="3810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521" name="Line 34"/>
          <p:cNvSpPr>
            <a:spLocks noChangeShapeType="1"/>
          </p:cNvSpPr>
          <p:nvPr/>
        </p:nvSpPr>
        <p:spPr bwMode="auto">
          <a:xfrm>
            <a:off x="3505200" y="5181600"/>
            <a:ext cx="609600" cy="228600"/>
          </a:xfrm>
          <a:prstGeom prst="line">
            <a:avLst/>
          </a:prstGeom>
          <a:noFill/>
          <a:ln w="9525">
            <a:solidFill>
              <a:schemeClr val="tx1"/>
            </a:solidFill>
            <a:round/>
            <a:headEnd/>
            <a:tailEnd/>
          </a:ln>
        </p:spPr>
        <p:txBody>
          <a:bodyPr/>
          <a:lstStyle/>
          <a:p>
            <a:endParaRPr lang="en-US"/>
          </a:p>
        </p:txBody>
      </p:sp>
      <p:sp>
        <p:nvSpPr>
          <p:cNvPr id="63522" name="Line 35"/>
          <p:cNvSpPr>
            <a:spLocks noChangeShapeType="1"/>
          </p:cNvSpPr>
          <p:nvPr/>
        </p:nvSpPr>
        <p:spPr bwMode="auto">
          <a:xfrm>
            <a:off x="4343400" y="5486400"/>
            <a:ext cx="457200" cy="76200"/>
          </a:xfrm>
          <a:prstGeom prst="line">
            <a:avLst/>
          </a:prstGeom>
          <a:noFill/>
          <a:ln w="9525">
            <a:solidFill>
              <a:schemeClr val="tx1"/>
            </a:solidFill>
            <a:round/>
            <a:headEnd/>
            <a:tailEnd/>
          </a:ln>
        </p:spPr>
        <p:txBody>
          <a:bodyPr/>
          <a:lstStyle/>
          <a:p>
            <a:endParaRPr lang="en-US"/>
          </a:p>
        </p:txBody>
      </p:sp>
      <p:sp>
        <p:nvSpPr>
          <p:cNvPr id="63523" name="Line 36"/>
          <p:cNvSpPr>
            <a:spLocks noChangeShapeType="1"/>
          </p:cNvSpPr>
          <p:nvPr/>
        </p:nvSpPr>
        <p:spPr bwMode="auto">
          <a:xfrm flipV="1">
            <a:off x="5029200" y="5257800"/>
            <a:ext cx="609600" cy="304800"/>
          </a:xfrm>
          <a:prstGeom prst="line">
            <a:avLst/>
          </a:prstGeom>
          <a:noFill/>
          <a:ln w="9525">
            <a:solidFill>
              <a:schemeClr val="tx1"/>
            </a:solidFill>
            <a:round/>
            <a:headEnd/>
            <a:tailEnd/>
          </a:ln>
        </p:spPr>
        <p:txBody>
          <a:bodyPr/>
          <a:lstStyle/>
          <a:p>
            <a:endParaRPr lang="en-US"/>
          </a:p>
        </p:txBody>
      </p:sp>
      <p:sp>
        <p:nvSpPr>
          <p:cNvPr id="63524" name="Line 38"/>
          <p:cNvSpPr>
            <a:spLocks noChangeShapeType="1"/>
          </p:cNvSpPr>
          <p:nvPr/>
        </p:nvSpPr>
        <p:spPr bwMode="auto">
          <a:xfrm flipV="1">
            <a:off x="6400800" y="4038600"/>
            <a:ext cx="76200" cy="304800"/>
          </a:xfrm>
          <a:prstGeom prst="line">
            <a:avLst/>
          </a:prstGeom>
          <a:noFill/>
          <a:ln w="9525">
            <a:solidFill>
              <a:schemeClr val="tx1"/>
            </a:solidFill>
            <a:round/>
            <a:headEnd/>
            <a:tailEnd/>
          </a:ln>
        </p:spPr>
        <p:txBody>
          <a:bodyPr/>
          <a:lstStyle/>
          <a:p>
            <a:endParaRPr lang="en-US"/>
          </a:p>
        </p:txBody>
      </p:sp>
      <p:sp>
        <p:nvSpPr>
          <p:cNvPr id="63525" name="Line 39"/>
          <p:cNvSpPr>
            <a:spLocks noChangeShapeType="1"/>
          </p:cNvSpPr>
          <p:nvPr/>
        </p:nvSpPr>
        <p:spPr bwMode="auto">
          <a:xfrm>
            <a:off x="3200400" y="4800600"/>
            <a:ext cx="152400" cy="304800"/>
          </a:xfrm>
          <a:prstGeom prst="line">
            <a:avLst/>
          </a:prstGeom>
          <a:noFill/>
          <a:ln w="9525">
            <a:solidFill>
              <a:schemeClr val="tx1"/>
            </a:solidFill>
            <a:round/>
            <a:headEnd/>
            <a:tailEnd/>
          </a:ln>
        </p:spPr>
        <p:txBody>
          <a:bodyPr/>
          <a:lstStyle/>
          <a:p>
            <a:endParaRPr lang="en-US"/>
          </a:p>
        </p:txBody>
      </p:sp>
      <p:sp>
        <p:nvSpPr>
          <p:cNvPr id="63526" name="Line 43"/>
          <p:cNvSpPr>
            <a:spLocks noChangeShapeType="1"/>
          </p:cNvSpPr>
          <p:nvPr/>
        </p:nvSpPr>
        <p:spPr bwMode="auto">
          <a:xfrm flipV="1">
            <a:off x="4419600" y="3657600"/>
            <a:ext cx="304800" cy="304800"/>
          </a:xfrm>
          <a:prstGeom prst="line">
            <a:avLst/>
          </a:prstGeom>
          <a:noFill/>
          <a:ln w="9525">
            <a:solidFill>
              <a:schemeClr val="tx1"/>
            </a:solidFill>
            <a:round/>
            <a:headEnd/>
            <a:tailEnd/>
          </a:ln>
        </p:spPr>
        <p:txBody>
          <a:bodyPr/>
          <a:lstStyle/>
          <a:p>
            <a:endParaRPr lang="en-US"/>
          </a:p>
        </p:txBody>
      </p:sp>
      <p:sp>
        <p:nvSpPr>
          <p:cNvPr id="63527" name="Line 44"/>
          <p:cNvSpPr>
            <a:spLocks noChangeShapeType="1"/>
          </p:cNvSpPr>
          <p:nvPr/>
        </p:nvSpPr>
        <p:spPr bwMode="auto">
          <a:xfrm>
            <a:off x="4953000" y="3581400"/>
            <a:ext cx="609600" cy="0"/>
          </a:xfrm>
          <a:prstGeom prst="line">
            <a:avLst/>
          </a:prstGeom>
          <a:noFill/>
          <a:ln w="9525">
            <a:solidFill>
              <a:schemeClr val="tx1"/>
            </a:solidFill>
            <a:round/>
            <a:headEnd/>
            <a:tailEnd/>
          </a:ln>
        </p:spPr>
        <p:txBody>
          <a:bodyPr/>
          <a:lstStyle/>
          <a:p>
            <a:endParaRPr lang="en-US"/>
          </a:p>
        </p:txBody>
      </p:sp>
      <p:sp>
        <p:nvSpPr>
          <p:cNvPr id="63528" name="Line 45"/>
          <p:cNvSpPr>
            <a:spLocks noChangeShapeType="1"/>
          </p:cNvSpPr>
          <p:nvPr/>
        </p:nvSpPr>
        <p:spPr bwMode="auto">
          <a:xfrm flipV="1">
            <a:off x="5105400" y="3886200"/>
            <a:ext cx="1295400" cy="228600"/>
          </a:xfrm>
          <a:prstGeom prst="line">
            <a:avLst/>
          </a:prstGeom>
          <a:noFill/>
          <a:ln w="9525">
            <a:solidFill>
              <a:schemeClr val="tx1"/>
            </a:solidFill>
            <a:round/>
            <a:headEnd/>
            <a:tailEnd/>
          </a:ln>
        </p:spPr>
        <p:txBody>
          <a:bodyPr/>
          <a:lstStyle/>
          <a:p>
            <a:endParaRPr lang="en-US"/>
          </a:p>
        </p:txBody>
      </p:sp>
      <p:sp>
        <p:nvSpPr>
          <p:cNvPr id="63529" name="Line 46"/>
          <p:cNvSpPr>
            <a:spLocks noChangeShapeType="1"/>
          </p:cNvSpPr>
          <p:nvPr/>
        </p:nvSpPr>
        <p:spPr bwMode="auto">
          <a:xfrm>
            <a:off x="5029200" y="4495800"/>
            <a:ext cx="1219200" cy="0"/>
          </a:xfrm>
          <a:prstGeom prst="line">
            <a:avLst/>
          </a:prstGeom>
          <a:noFill/>
          <a:ln w="9525">
            <a:solidFill>
              <a:schemeClr val="tx1"/>
            </a:solidFill>
            <a:round/>
            <a:headEnd/>
            <a:tailEnd/>
          </a:ln>
        </p:spPr>
        <p:txBody>
          <a:bodyPr/>
          <a:lstStyle/>
          <a:p>
            <a:endParaRPr lang="en-US"/>
          </a:p>
        </p:txBody>
      </p:sp>
      <p:sp>
        <p:nvSpPr>
          <p:cNvPr id="63530" name="Line 47"/>
          <p:cNvSpPr>
            <a:spLocks noChangeShapeType="1"/>
          </p:cNvSpPr>
          <p:nvPr/>
        </p:nvSpPr>
        <p:spPr bwMode="auto">
          <a:xfrm>
            <a:off x="4876800" y="4876800"/>
            <a:ext cx="762000" cy="304800"/>
          </a:xfrm>
          <a:prstGeom prst="line">
            <a:avLst/>
          </a:prstGeom>
          <a:noFill/>
          <a:ln w="9525">
            <a:solidFill>
              <a:schemeClr val="tx1"/>
            </a:solidFill>
            <a:round/>
            <a:headEnd/>
            <a:tailEnd/>
          </a:ln>
        </p:spPr>
        <p:txBody>
          <a:bodyPr/>
          <a:lstStyle/>
          <a:p>
            <a:endParaRPr lang="en-US"/>
          </a:p>
        </p:txBody>
      </p:sp>
      <p:sp>
        <p:nvSpPr>
          <p:cNvPr id="63531" name="Line 48"/>
          <p:cNvSpPr>
            <a:spLocks noChangeShapeType="1"/>
          </p:cNvSpPr>
          <p:nvPr/>
        </p:nvSpPr>
        <p:spPr bwMode="auto">
          <a:xfrm>
            <a:off x="4267200" y="4572000"/>
            <a:ext cx="381000" cy="228600"/>
          </a:xfrm>
          <a:prstGeom prst="line">
            <a:avLst/>
          </a:prstGeom>
          <a:noFill/>
          <a:ln w="9525">
            <a:solidFill>
              <a:schemeClr val="tx1"/>
            </a:solidFill>
            <a:round/>
            <a:headEnd/>
            <a:tailEnd/>
          </a:ln>
        </p:spPr>
        <p:txBody>
          <a:bodyPr/>
          <a:lstStyle/>
          <a:p>
            <a:endParaRPr lang="en-US"/>
          </a:p>
        </p:txBody>
      </p:sp>
      <p:sp>
        <p:nvSpPr>
          <p:cNvPr id="63532" name="Line 50"/>
          <p:cNvSpPr>
            <a:spLocks noChangeShapeType="1"/>
          </p:cNvSpPr>
          <p:nvPr/>
        </p:nvSpPr>
        <p:spPr bwMode="auto">
          <a:xfrm>
            <a:off x="2209800" y="3352800"/>
            <a:ext cx="0" cy="685800"/>
          </a:xfrm>
          <a:prstGeom prst="line">
            <a:avLst/>
          </a:prstGeom>
          <a:noFill/>
          <a:ln w="9525">
            <a:solidFill>
              <a:schemeClr val="tx1"/>
            </a:solidFill>
            <a:round/>
            <a:headEnd/>
            <a:tailEnd/>
          </a:ln>
        </p:spPr>
        <p:txBody>
          <a:bodyPr/>
          <a:lstStyle/>
          <a:p>
            <a:endParaRPr lang="en-US"/>
          </a:p>
        </p:txBody>
      </p:sp>
      <p:sp>
        <p:nvSpPr>
          <p:cNvPr id="63533" name="Line 53"/>
          <p:cNvSpPr>
            <a:spLocks noChangeShapeType="1"/>
          </p:cNvSpPr>
          <p:nvPr/>
        </p:nvSpPr>
        <p:spPr bwMode="auto">
          <a:xfrm>
            <a:off x="2667000" y="5943600"/>
            <a:ext cx="533400" cy="152400"/>
          </a:xfrm>
          <a:prstGeom prst="line">
            <a:avLst/>
          </a:prstGeom>
          <a:noFill/>
          <a:ln w="9525">
            <a:solidFill>
              <a:schemeClr val="tx1"/>
            </a:solidFill>
            <a:round/>
            <a:headEnd/>
            <a:tailEnd/>
          </a:ln>
        </p:spPr>
        <p:txBody>
          <a:bodyPr/>
          <a:lstStyle/>
          <a:p>
            <a:endParaRPr lang="en-US"/>
          </a:p>
        </p:txBody>
      </p:sp>
      <p:sp>
        <p:nvSpPr>
          <p:cNvPr id="63534" name="Line 54"/>
          <p:cNvSpPr>
            <a:spLocks noChangeShapeType="1"/>
          </p:cNvSpPr>
          <p:nvPr/>
        </p:nvSpPr>
        <p:spPr bwMode="auto">
          <a:xfrm>
            <a:off x="2743200" y="5867400"/>
            <a:ext cx="1981200" cy="304800"/>
          </a:xfrm>
          <a:prstGeom prst="line">
            <a:avLst/>
          </a:prstGeom>
          <a:noFill/>
          <a:ln w="9525">
            <a:solidFill>
              <a:schemeClr val="tx1"/>
            </a:solidFill>
            <a:round/>
            <a:headEnd/>
            <a:tailEnd/>
          </a:ln>
        </p:spPr>
        <p:txBody>
          <a:bodyPr/>
          <a:lstStyle/>
          <a:p>
            <a:endParaRPr lang="en-US"/>
          </a:p>
        </p:txBody>
      </p:sp>
      <p:cxnSp>
        <p:nvCxnSpPr>
          <p:cNvPr id="63535" name="Straight Connector 54"/>
          <p:cNvCxnSpPr>
            <a:cxnSpLocks noChangeShapeType="1"/>
            <a:stCxn id="63510" idx="1"/>
            <a:endCxn id="63492" idx="5"/>
          </p:cNvCxnSpPr>
          <p:nvPr/>
        </p:nvCxnSpPr>
        <p:spPr bwMode="auto">
          <a:xfrm rot="16200000" flipV="1">
            <a:off x="3776663" y="4157663"/>
            <a:ext cx="371475" cy="219075"/>
          </a:xfrm>
          <a:prstGeom prst="line">
            <a:avLst/>
          </a:prstGeom>
          <a:noFill/>
          <a:ln w="9525" algn="ctr">
            <a:solidFill>
              <a:schemeClr val="tx1"/>
            </a:solidFill>
            <a:round/>
            <a:headEnd/>
            <a:tailEnd/>
          </a:ln>
        </p:spPr>
      </p:cxnSp>
      <p:cxnSp>
        <p:nvCxnSpPr>
          <p:cNvPr id="63536" name="Straight Connector 59"/>
          <p:cNvCxnSpPr>
            <a:cxnSpLocks noChangeShapeType="1"/>
            <a:stCxn id="63492" idx="5"/>
            <a:endCxn id="63500" idx="2"/>
          </p:cNvCxnSpPr>
          <p:nvPr/>
        </p:nvCxnSpPr>
        <p:spPr bwMode="auto">
          <a:xfrm rot="5400000" flipH="1" flipV="1">
            <a:off x="4057650" y="3871913"/>
            <a:ext cx="4763" cy="414337"/>
          </a:xfrm>
          <a:prstGeom prst="line">
            <a:avLst/>
          </a:prstGeom>
          <a:noFill/>
          <a:ln w="9525" algn="ctr">
            <a:solidFill>
              <a:schemeClr val="tx1"/>
            </a:solidFill>
            <a:round/>
            <a:headEnd/>
            <a:tailEnd/>
          </a:ln>
        </p:spPr>
      </p:cxnSp>
      <p:cxnSp>
        <p:nvCxnSpPr>
          <p:cNvPr id="63537" name="Straight Connector 61"/>
          <p:cNvCxnSpPr>
            <a:cxnSpLocks noChangeShapeType="1"/>
            <a:stCxn id="63500" idx="7"/>
            <a:endCxn id="63495" idx="1"/>
          </p:cNvCxnSpPr>
          <p:nvPr/>
        </p:nvCxnSpPr>
        <p:spPr bwMode="auto">
          <a:xfrm rot="16200000" flipH="1">
            <a:off x="4457701" y="4000500"/>
            <a:ext cx="381000" cy="371475"/>
          </a:xfrm>
          <a:prstGeom prst="line">
            <a:avLst/>
          </a:prstGeom>
          <a:noFill/>
          <a:ln w="9525" algn="ctr">
            <a:solidFill>
              <a:schemeClr val="tx1"/>
            </a:solidFill>
            <a:round/>
            <a:headEnd/>
            <a:tailEnd/>
          </a:ln>
        </p:spPr>
      </p:cxnSp>
      <p:cxnSp>
        <p:nvCxnSpPr>
          <p:cNvPr id="63538" name="Straight Connector 63"/>
          <p:cNvCxnSpPr>
            <a:cxnSpLocks noChangeShapeType="1"/>
            <a:stCxn id="63502" idx="7"/>
            <a:endCxn id="63511" idx="4"/>
          </p:cNvCxnSpPr>
          <p:nvPr/>
        </p:nvCxnSpPr>
        <p:spPr bwMode="auto">
          <a:xfrm rot="5400000" flipH="1" flipV="1">
            <a:off x="5815013" y="4591050"/>
            <a:ext cx="566738" cy="528637"/>
          </a:xfrm>
          <a:prstGeom prst="line">
            <a:avLst/>
          </a:prstGeom>
          <a:noFill/>
          <a:ln w="9525" algn="ctr">
            <a:solidFill>
              <a:schemeClr val="tx1"/>
            </a:solidFill>
            <a:round/>
            <a:headEnd/>
            <a:tailEnd/>
          </a:ln>
        </p:spPr>
      </p:cxnSp>
      <p:cxnSp>
        <p:nvCxnSpPr>
          <p:cNvPr id="63539" name="Straight Connector 65"/>
          <p:cNvCxnSpPr>
            <a:cxnSpLocks noChangeShapeType="1"/>
            <a:stCxn id="63503" idx="7"/>
            <a:endCxn id="63491" idx="4"/>
          </p:cNvCxnSpPr>
          <p:nvPr/>
        </p:nvCxnSpPr>
        <p:spPr bwMode="auto">
          <a:xfrm rot="5400000" flipH="1" flipV="1">
            <a:off x="2614613" y="2533650"/>
            <a:ext cx="261938" cy="985837"/>
          </a:xfrm>
          <a:prstGeom prst="line">
            <a:avLst/>
          </a:prstGeom>
          <a:noFill/>
          <a:ln w="9525" algn="ctr">
            <a:solidFill>
              <a:schemeClr val="tx1"/>
            </a:solidFill>
            <a:round/>
            <a:headEnd/>
            <a:tailEnd/>
          </a:ln>
        </p:spPr>
      </p:cxnSp>
      <p:cxnSp>
        <p:nvCxnSpPr>
          <p:cNvPr id="63540" name="Straight Connector 67"/>
          <p:cNvCxnSpPr>
            <a:cxnSpLocks noChangeShapeType="1"/>
            <a:stCxn id="63491" idx="5"/>
            <a:endCxn id="63494" idx="1"/>
          </p:cNvCxnSpPr>
          <p:nvPr/>
        </p:nvCxnSpPr>
        <p:spPr bwMode="auto">
          <a:xfrm rot="16200000" flipH="1">
            <a:off x="3167063" y="3014663"/>
            <a:ext cx="447675" cy="142875"/>
          </a:xfrm>
          <a:prstGeom prst="line">
            <a:avLst/>
          </a:prstGeom>
          <a:noFill/>
          <a:ln w="9525" algn="ctr">
            <a:solidFill>
              <a:schemeClr val="tx1"/>
            </a:solidFill>
            <a:round/>
            <a:headEnd/>
            <a:tailEnd/>
          </a:ln>
        </p:spPr>
      </p:cxnSp>
      <p:cxnSp>
        <p:nvCxnSpPr>
          <p:cNvPr id="63541" name="Straight Connector 69"/>
          <p:cNvCxnSpPr>
            <a:cxnSpLocks noChangeShapeType="1"/>
            <a:stCxn id="63504" idx="6"/>
            <a:endCxn id="63494" idx="3"/>
          </p:cNvCxnSpPr>
          <p:nvPr/>
        </p:nvCxnSpPr>
        <p:spPr bwMode="auto">
          <a:xfrm flipV="1">
            <a:off x="2362200" y="3471863"/>
            <a:ext cx="1100138" cy="681037"/>
          </a:xfrm>
          <a:prstGeom prst="line">
            <a:avLst/>
          </a:prstGeom>
          <a:noFill/>
          <a:ln w="9525" algn="ctr">
            <a:solidFill>
              <a:schemeClr val="tx1"/>
            </a:solidFill>
            <a:round/>
            <a:headEnd/>
            <a:tailEnd/>
          </a:ln>
        </p:spPr>
      </p:cxnSp>
      <p:sp>
        <p:nvSpPr>
          <p:cNvPr id="63542" name="Text Box 54"/>
          <p:cNvSpPr txBox="1">
            <a:spLocks noChangeArrowheads="1"/>
          </p:cNvSpPr>
          <p:nvPr/>
        </p:nvSpPr>
        <p:spPr bwMode="auto">
          <a:xfrm>
            <a:off x="1828800" y="2743200"/>
            <a:ext cx="2057400" cy="646331"/>
          </a:xfrm>
          <a:prstGeom prst="rect">
            <a:avLst/>
          </a:prstGeom>
          <a:noFill/>
          <a:ln w="9525">
            <a:noFill/>
            <a:miter lim="800000"/>
            <a:headEnd/>
            <a:tailEnd/>
          </a:ln>
        </p:spPr>
        <p:txBody>
          <a:bodyPr wrap="square">
            <a:spAutoFit/>
          </a:bodyPr>
          <a:lstStyle/>
          <a:p>
            <a:pPr>
              <a:spcBef>
                <a:spcPct val="50000"/>
              </a:spcBef>
            </a:pPr>
            <a:r>
              <a:rPr lang="en-US" b="1" dirty="0"/>
              <a:t>MINOR COMPONENT</a:t>
            </a:r>
          </a:p>
        </p:txBody>
      </p:sp>
      <p:sp>
        <p:nvSpPr>
          <p:cNvPr id="63543" name="Rectangle 55"/>
          <p:cNvSpPr>
            <a:spLocks noChangeArrowheads="1"/>
          </p:cNvSpPr>
          <p:nvPr/>
        </p:nvSpPr>
        <p:spPr bwMode="auto">
          <a:xfrm>
            <a:off x="3505200" y="4876800"/>
            <a:ext cx="2582863" cy="369888"/>
          </a:xfrm>
          <a:prstGeom prst="rect">
            <a:avLst/>
          </a:prstGeom>
          <a:noFill/>
          <a:ln w="9525">
            <a:noFill/>
            <a:miter lim="800000"/>
            <a:headEnd/>
            <a:tailEnd/>
          </a:ln>
        </p:spPr>
        <p:txBody>
          <a:bodyPr wrap="none">
            <a:spAutoFit/>
          </a:bodyPr>
          <a:lstStyle/>
          <a:p>
            <a:pPr>
              <a:spcBef>
                <a:spcPct val="50000"/>
              </a:spcBef>
            </a:pPr>
            <a:r>
              <a:rPr lang="en-US" b="1"/>
              <a:t>MAJOR COMPONENT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r>
              <a:rPr lang="en-US" dirty="0">
                <a:solidFill>
                  <a:srgbClr val="002060"/>
                </a:solidFill>
              </a:rPr>
              <a:t>Components</a:t>
            </a:r>
          </a:p>
        </p:txBody>
      </p:sp>
      <p:sp>
        <p:nvSpPr>
          <p:cNvPr id="62467" name="Rectangle 3"/>
          <p:cNvSpPr>
            <a:spLocks noGrp="1" noChangeArrowheads="1"/>
          </p:cNvSpPr>
          <p:nvPr>
            <p:ph type="body" idx="1"/>
          </p:nvPr>
        </p:nvSpPr>
        <p:spPr/>
        <p:txBody>
          <a:bodyPr/>
          <a:lstStyle/>
          <a:p>
            <a:r>
              <a:rPr lang="en-US" dirty="0"/>
              <a:t>Component – the set of all points that constitutes a connected </a:t>
            </a:r>
            <a:r>
              <a:rPr lang="en-US" dirty="0" err="1"/>
              <a:t>subgraph</a:t>
            </a:r>
            <a:r>
              <a:rPr lang="en-US" dirty="0"/>
              <a:t> within a network</a:t>
            </a:r>
          </a:p>
          <a:p>
            <a:pPr>
              <a:buNone/>
            </a:pPr>
            <a:endParaRPr lang="en-US" dirty="0"/>
          </a:p>
          <a:p>
            <a:r>
              <a:rPr lang="en-US" dirty="0"/>
              <a:t>Main component – the largest component within a network</a:t>
            </a:r>
          </a:p>
          <a:p>
            <a:pPr>
              <a:buNone/>
            </a:pPr>
            <a:endParaRPr lang="en-US" dirty="0"/>
          </a:p>
          <a:p>
            <a:r>
              <a:rPr lang="en-US" dirty="0"/>
              <a:t>Minor component – a component that is smaller than the main component – there may be many minor components</a:t>
            </a:r>
          </a:p>
          <a:p>
            <a:pPr>
              <a:buFont typeface="Wingdings" pitchFamily="2" charset="2"/>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rrowheads="1"/>
          </p:cNvSpPr>
          <p:nvPr>
            <p:ph type="title"/>
          </p:nvPr>
        </p:nvSpPr>
        <p:spPr/>
        <p:txBody>
          <a:bodyPr/>
          <a:lstStyle/>
          <a:p>
            <a:r>
              <a:rPr lang="en-US" dirty="0">
                <a:solidFill>
                  <a:srgbClr val="002060"/>
                </a:solidFill>
              </a:rPr>
              <a:t>Key Parts of a Graph</a:t>
            </a:r>
          </a:p>
        </p:txBody>
      </p:sp>
      <p:sp>
        <p:nvSpPr>
          <p:cNvPr id="67587" name="Oval 4"/>
          <p:cNvSpPr>
            <a:spLocks noChangeArrowheads="1"/>
          </p:cNvSpPr>
          <p:nvPr/>
        </p:nvSpPr>
        <p:spPr bwMode="auto">
          <a:xfrm>
            <a:off x="3124200" y="2667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88" name="Oval 5"/>
          <p:cNvSpPr>
            <a:spLocks noChangeArrowheads="1"/>
          </p:cNvSpPr>
          <p:nvPr/>
        </p:nvSpPr>
        <p:spPr bwMode="auto">
          <a:xfrm>
            <a:off x="3657600" y="3886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89" name="Oval 6"/>
          <p:cNvSpPr>
            <a:spLocks noChangeArrowheads="1"/>
          </p:cNvSpPr>
          <p:nvPr/>
        </p:nvSpPr>
        <p:spPr bwMode="auto">
          <a:xfrm>
            <a:off x="6858000" y="3200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90" name="Oval 7"/>
          <p:cNvSpPr>
            <a:spLocks noChangeArrowheads="1"/>
          </p:cNvSpPr>
          <p:nvPr/>
        </p:nvSpPr>
        <p:spPr bwMode="auto">
          <a:xfrm>
            <a:off x="3429000" y="3276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91" name="Oval 8"/>
          <p:cNvSpPr>
            <a:spLocks noChangeArrowheads="1"/>
          </p:cNvSpPr>
          <p:nvPr/>
        </p:nvSpPr>
        <p:spPr bwMode="auto">
          <a:xfrm>
            <a:off x="4800600" y="4343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92" name="Oval 9"/>
          <p:cNvSpPr>
            <a:spLocks noChangeArrowheads="1"/>
          </p:cNvSpPr>
          <p:nvPr/>
        </p:nvSpPr>
        <p:spPr bwMode="auto">
          <a:xfrm>
            <a:off x="4648200" y="4724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93" name="Oval 10"/>
          <p:cNvSpPr>
            <a:spLocks noChangeArrowheads="1"/>
          </p:cNvSpPr>
          <p:nvPr/>
        </p:nvSpPr>
        <p:spPr bwMode="auto">
          <a:xfrm>
            <a:off x="4800600" y="2514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94" name="Oval 11"/>
          <p:cNvSpPr>
            <a:spLocks noChangeArrowheads="1"/>
          </p:cNvSpPr>
          <p:nvPr/>
        </p:nvSpPr>
        <p:spPr bwMode="auto">
          <a:xfrm>
            <a:off x="5715000" y="2743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95" name="Oval 12"/>
          <p:cNvSpPr>
            <a:spLocks noChangeArrowheads="1"/>
          </p:cNvSpPr>
          <p:nvPr/>
        </p:nvSpPr>
        <p:spPr bwMode="auto">
          <a:xfrm>
            <a:off x="3048000" y="4572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96" name="Oval 13"/>
          <p:cNvSpPr>
            <a:spLocks noChangeArrowheads="1"/>
          </p:cNvSpPr>
          <p:nvPr/>
        </p:nvSpPr>
        <p:spPr bwMode="auto">
          <a:xfrm>
            <a:off x="4267200" y="3962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97" name="Oval 14"/>
          <p:cNvSpPr>
            <a:spLocks noChangeArrowheads="1"/>
          </p:cNvSpPr>
          <p:nvPr/>
        </p:nvSpPr>
        <p:spPr bwMode="auto">
          <a:xfrm>
            <a:off x="4724400" y="3505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98" name="Oval 15"/>
          <p:cNvSpPr>
            <a:spLocks noChangeArrowheads="1"/>
          </p:cNvSpPr>
          <p:nvPr/>
        </p:nvSpPr>
        <p:spPr bwMode="auto">
          <a:xfrm>
            <a:off x="5638800" y="5105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599" name="Oval 16"/>
          <p:cNvSpPr>
            <a:spLocks noChangeArrowheads="1"/>
          </p:cNvSpPr>
          <p:nvPr/>
        </p:nvSpPr>
        <p:spPr bwMode="auto">
          <a:xfrm>
            <a:off x="2057400" y="3124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00" name="Oval 17"/>
          <p:cNvSpPr>
            <a:spLocks noChangeArrowheads="1"/>
          </p:cNvSpPr>
          <p:nvPr/>
        </p:nvSpPr>
        <p:spPr bwMode="auto">
          <a:xfrm>
            <a:off x="2133600" y="4038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01" name="Oval 18"/>
          <p:cNvSpPr>
            <a:spLocks noChangeArrowheads="1"/>
          </p:cNvSpPr>
          <p:nvPr/>
        </p:nvSpPr>
        <p:spPr bwMode="auto">
          <a:xfrm>
            <a:off x="4876800" y="4038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02" name="Oval 19"/>
          <p:cNvSpPr>
            <a:spLocks noChangeArrowheads="1"/>
          </p:cNvSpPr>
          <p:nvPr/>
        </p:nvSpPr>
        <p:spPr bwMode="auto">
          <a:xfrm>
            <a:off x="5562600" y="3429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03" name="Oval 20"/>
          <p:cNvSpPr>
            <a:spLocks noChangeArrowheads="1"/>
          </p:cNvSpPr>
          <p:nvPr/>
        </p:nvSpPr>
        <p:spPr bwMode="auto">
          <a:xfrm>
            <a:off x="4800600" y="5486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04" name="Oval 21"/>
          <p:cNvSpPr>
            <a:spLocks noChangeArrowheads="1"/>
          </p:cNvSpPr>
          <p:nvPr/>
        </p:nvSpPr>
        <p:spPr bwMode="auto">
          <a:xfrm>
            <a:off x="1752600" y="4572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05" name="Oval 22"/>
          <p:cNvSpPr>
            <a:spLocks noChangeArrowheads="1"/>
          </p:cNvSpPr>
          <p:nvPr/>
        </p:nvSpPr>
        <p:spPr bwMode="auto">
          <a:xfrm>
            <a:off x="7467600" y="3886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06" name="Oval 23"/>
          <p:cNvSpPr>
            <a:spLocks noChangeArrowheads="1"/>
          </p:cNvSpPr>
          <p:nvPr/>
        </p:nvSpPr>
        <p:spPr bwMode="auto">
          <a:xfrm>
            <a:off x="4038600" y="4419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07" name="Oval 24"/>
          <p:cNvSpPr>
            <a:spLocks noChangeArrowheads="1"/>
          </p:cNvSpPr>
          <p:nvPr/>
        </p:nvSpPr>
        <p:spPr bwMode="auto">
          <a:xfrm>
            <a:off x="6248400" y="43434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08" name="Oval 25"/>
          <p:cNvSpPr>
            <a:spLocks noChangeArrowheads="1"/>
          </p:cNvSpPr>
          <p:nvPr/>
        </p:nvSpPr>
        <p:spPr bwMode="auto">
          <a:xfrm>
            <a:off x="1981200" y="5029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09" name="Oval 26"/>
          <p:cNvSpPr>
            <a:spLocks noChangeArrowheads="1"/>
          </p:cNvSpPr>
          <p:nvPr/>
        </p:nvSpPr>
        <p:spPr bwMode="auto">
          <a:xfrm>
            <a:off x="4648200" y="6172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10" name="Oval 27"/>
          <p:cNvSpPr>
            <a:spLocks noChangeArrowheads="1"/>
          </p:cNvSpPr>
          <p:nvPr/>
        </p:nvSpPr>
        <p:spPr bwMode="auto">
          <a:xfrm>
            <a:off x="6324600" y="6096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11" name="Oval 28"/>
          <p:cNvSpPr>
            <a:spLocks noChangeArrowheads="1"/>
          </p:cNvSpPr>
          <p:nvPr/>
        </p:nvSpPr>
        <p:spPr bwMode="auto">
          <a:xfrm>
            <a:off x="3352800" y="5029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12" name="Oval 29"/>
          <p:cNvSpPr>
            <a:spLocks noChangeArrowheads="1"/>
          </p:cNvSpPr>
          <p:nvPr/>
        </p:nvSpPr>
        <p:spPr bwMode="auto">
          <a:xfrm>
            <a:off x="4114800" y="5334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13" name="Oval 30"/>
          <p:cNvSpPr>
            <a:spLocks noChangeArrowheads="1"/>
          </p:cNvSpPr>
          <p:nvPr/>
        </p:nvSpPr>
        <p:spPr bwMode="auto">
          <a:xfrm>
            <a:off x="3200400" y="60198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14" name="Oval 31"/>
          <p:cNvSpPr>
            <a:spLocks noChangeArrowheads="1"/>
          </p:cNvSpPr>
          <p:nvPr/>
        </p:nvSpPr>
        <p:spPr bwMode="auto">
          <a:xfrm>
            <a:off x="2514600" y="5715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15" name="Oval 32"/>
          <p:cNvSpPr>
            <a:spLocks noChangeArrowheads="1"/>
          </p:cNvSpPr>
          <p:nvPr/>
        </p:nvSpPr>
        <p:spPr bwMode="auto">
          <a:xfrm>
            <a:off x="7315200" y="46482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16" name="Oval 33"/>
          <p:cNvSpPr>
            <a:spLocks noChangeArrowheads="1"/>
          </p:cNvSpPr>
          <p:nvPr/>
        </p:nvSpPr>
        <p:spPr bwMode="auto">
          <a:xfrm>
            <a:off x="6400800" y="38100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617" name="Line 34"/>
          <p:cNvSpPr>
            <a:spLocks noChangeShapeType="1"/>
          </p:cNvSpPr>
          <p:nvPr/>
        </p:nvSpPr>
        <p:spPr bwMode="auto">
          <a:xfrm>
            <a:off x="3505200" y="5181600"/>
            <a:ext cx="609600" cy="228600"/>
          </a:xfrm>
          <a:prstGeom prst="line">
            <a:avLst/>
          </a:prstGeom>
          <a:noFill/>
          <a:ln w="9525">
            <a:solidFill>
              <a:schemeClr val="tx1"/>
            </a:solidFill>
            <a:round/>
            <a:headEnd/>
            <a:tailEnd/>
          </a:ln>
        </p:spPr>
        <p:txBody>
          <a:bodyPr/>
          <a:lstStyle/>
          <a:p>
            <a:endParaRPr lang="en-US"/>
          </a:p>
        </p:txBody>
      </p:sp>
      <p:sp>
        <p:nvSpPr>
          <p:cNvPr id="67618" name="Line 35"/>
          <p:cNvSpPr>
            <a:spLocks noChangeShapeType="1"/>
          </p:cNvSpPr>
          <p:nvPr/>
        </p:nvSpPr>
        <p:spPr bwMode="auto">
          <a:xfrm>
            <a:off x="4343400" y="5486400"/>
            <a:ext cx="457200" cy="76200"/>
          </a:xfrm>
          <a:prstGeom prst="line">
            <a:avLst/>
          </a:prstGeom>
          <a:noFill/>
          <a:ln w="9525">
            <a:solidFill>
              <a:schemeClr val="tx1"/>
            </a:solidFill>
            <a:round/>
            <a:headEnd/>
            <a:tailEnd/>
          </a:ln>
        </p:spPr>
        <p:txBody>
          <a:bodyPr/>
          <a:lstStyle/>
          <a:p>
            <a:endParaRPr lang="en-US"/>
          </a:p>
        </p:txBody>
      </p:sp>
      <p:sp>
        <p:nvSpPr>
          <p:cNvPr id="67619" name="Line 36"/>
          <p:cNvSpPr>
            <a:spLocks noChangeShapeType="1"/>
          </p:cNvSpPr>
          <p:nvPr/>
        </p:nvSpPr>
        <p:spPr bwMode="auto">
          <a:xfrm flipV="1">
            <a:off x="5029200" y="5257800"/>
            <a:ext cx="609600" cy="304800"/>
          </a:xfrm>
          <a:prstGeom prst="line">
            <a:avLst/>
          </a:prstGeom>
          <a:noFill/>
          <a:ln w="9525">
            <a:solidFill>
              <a:schemeClr val="tx1"/>
            </a:solidFill>
            <a:round/>
            <a:headEnd/>
            <a:tailEnd/>
          </a:ln>
        </p:spPr>
        <p:txBody>
          <a:bodyPr/>
          <a:lstStyle/>
          <a:p>
            <a:endParaRPr lang="en-US"/>
          </a:p>
        </p:txBody>
      </p:sp>
      <p:sp>
        <p:nvSpPr>
          <p:cNvPr id="67620" name="Line 38"/>
          <p:cNvSpPr>
            <a:spLocks noChangeShapeType="1"/>
          </p:cNvSpPr>
          <p:nvPr/>
        </p:nvSpPr>
        <p:spPr bwMode="auto">
          <a:xfrm flipV="1">
            <a:off x="6400800" y="4038600"/>
            <a:ext cx="76200" cy="304800"/>
          </a:xfrm>
          <a:prstGeom prst="line">
            <a:avLst/>
          </a:prstGeom>
          <a:noFill/>
          <a:ln w="9525">
            <a:solidFill>
              <a:schemeClr val="tx1"/>
            </a:solidFill>
            <a:round/>
            <a:headEnd/>
            <a:tailEnd/>
          </a:ln>
        </p:spPr>
        <p:txBody>
          <a:bodyPr/>
          <a:lstStyle/>
          <a:p>
            <a:endParaRPr lang="en-US"/>
          </a:p>
        </p:txBody>
      </p:sp>
      <p:sp>
        <p:nvSpPr>
          <p:cNvPr id="67621" name="Line 39"/>
          <p:cNvSpPr>
            <a:spLocks noChangeShapeType="1"/>
          </p:cNvSpPr>
          <p:nvPr/>
        </p:nvSpPr>
        <p:spPr bwMode="auto">
          <a:xfrm>
            <a:off x="3200400" y="4800600"/>
            <a:ext cx="152400" cy="304800"/>
          </a:xfrm>
          <a:prstGeom prst="line">
            <a:avLst/>
          </a:prstGeom>
          <a:noFill/>
          <a:ln w="9525">
            <a:solidFill>
              <a:schemeClr val="tx1"/>
            </a:solidFill>
            <a:round/>
            <a:headEnd/>
            <a:tailEnd/>
          </a:ln>
        </p:spPr>
        <p:txBody>
          <a:bodyPr/>
          <a:lstStyle/>
          <a:p>
            <a:endParaRPr lang="en-US"/>
          </a:p>
        </p:txBody>
      </p:sp>
      <p:sp>
        <p:nvSpPr>
          <p:cNvPr id="67622" name="Line 43"/>
          <p:cNvSpPr>
            <a:spLocks noChangeShapeType="1"/>
          </p:cNvSpPr>
          <p:nvPr/>
        </p:nvSpPr>
        <p:spPr bwMode="auto">
          <a:xfrm flipV="1">
            <a:off x="4419600" y="3657600"/>
            <a:ext cx="304800" cy="304800"/>
          </a:xfrm>
          <a:prstGeom prst="line">
            <a:avLst/>
          </a:prstGeom>
          <a:noFill/>
          <a:ln w="9525">
            <a:solidFill>
              <a:schemeClr val="tx1"/>
            </a:solidFill>
            <a:round/>
            <a:headEnd/>
            <a:tailEnd/>
          </a:ln>
        </p:spPr>
        <p:txBody>
          <a:bodyPr/>
          <a:lstStyle/>
          <a:p>
            <a:endParaRPr lang="en-US"/>
          </a:p>
        </p:txBody>
      </p:sp>
      <p:sp>
        <p:nvSpPr>
          <p:cNvPr id="67623" name="Line 44"/>
          <p:cNvSpPr>
            <a:spLocks noChangeShapeType="1"/>
          </p:cNvSpPr>
          <p:nvPr/>
        </p:nvSpPr>
        <p:spPr bwMode="auto">
          <a:xfrm>
            <a:off x="4953000" y="3581400"/>
            <a:ext cx="609600" cy="0"/>
          </a:xfrm>
          <a:prstGeom prst="line">
            <a:avLst/>
          </a:prstGeom>
          <a:noFill/>
          <a:ln w="9525">
            <a:solidFill>
              <a:schemeClr val="tx1"/>
            </a:solidFill>
            <a:round/>
            <a:headEnd/>
            <a:tailEnd/>
          </a:ln>
        </p:spPr>
        <p:txBody>
          <a:bodyPr/>
          <a:lstStyle/>
          <a:p>
            <a:endParaRPr lang="en-US"/>
          </a:p>
        </p:txBody>
      </p:sp>
      <p:sp>
        <p:nvSpPr>
          <p:cNvPr id="67624" name="Line 45"/>
          <p:cNvSpPr>
            <a:spLocks noChangeShapeType="1"/>
          </p:cNvSpPr>
          <p:nvPr/>
        </p:nvSpPr>
        <p:spPr bwMode="auto">
          <a:xfrm flipV="1">
            <a:off x="5105400" y="3886200"/>
            <a:ext cx="1295400" cy="228600"/>
          </a:xfrm>
          <a:prstGeom prst="line">
            <a:avLst/>
          </a:prstGeom>
          <a:noFill/>
          <a:ln w="9525">
            <a:solidFill>
              <a:schemeClr val="tx1"/>
            </a:solidFill>
            <a:round/>
            <a:headEnd/>
            <a:tailEnd/>
          </a:ln>
        </p:spPr>
        <p:txBody>
          <a:bodyPr/>
          <a:lstStyle/>
          <a:p>
            <a:endParaRPr lang="en-US"/>
          </a:p>
        </p:txBody>
      </p:sp>
      <p:sp>
        <p:nvSpPr>
          <p:cNvPr id="67625" name="Line 46"/>
          <p:cNvSpPr>
            <a:spLocks noChangeShapeType="1"/>
          </p:cNvSpPr>
          <p:nvPr/>
        </p:nvSpPr>
        <p:spPr bwMode="auto">
          <a:xfrm>
            <a:off x="5029200" y="4495800"/>
            <a:ext cx="1219200" cy="0"/>
          </a:xfrm>
          <a:prstGeom prst="line">
            <a:avLst/>
          </a:prstGeom>
          <a:noFill/>
          <a:ln w="9525">
            <a:solidFill>
              <a:schemeClr val="tx1"/>
            </a:solidFill>
            <a:round/>
            <a:headEnd/>
            <a:tailEnd/>
          </a:ln>
        </p:spPr>
        <p:txBody>
          <a:bodyPr/>
          <a:lstStyle/>
          <a:p>
            <a:endParaRPr lang="en-US"/>
          </a:p>
        </p:txBody>
      </p:sp>
      <p:sp>
        <p:nvSpPr>
          <p:cNvPr id="67626" name="Line 47"/>
          <p:cNvSpPr>
            <a:spLocks noChangeShapeType="1"/>
          </p:cNvSpPr>
          <p:nvPr/>
        </p:nvSpPr>
        <p:spPr bwMode="auto">
          <a:xfrm>
            <a:off x="4876800" y="4876800"/>
            <a:ext cx="762000" cy="304800"/>
          </a:xfrm>
          <a:prstGeom prst="line">
            <a:avLst/>
          </a:prstGeom>
          <a:noFill/>
          <a:ln w="9525">
            <a:solidFill>
              <a:schemeClr val="tx1"/>
            </a:solidFill>
            <a:round/>
            <a:headEnd/>
            <a:tailEnd/>
          </a:ln>
        </p:spPr>
        <p:txBody>
          <a:bodyPr/>
          <a:lstStyle/>
          <a:p>
            <a:endParaRPr lang="en-US"/>
          </a:p>
        </p:txBody>
      </p:sp>
      <p:sp>
        <p:nvSpPr>
          <p:cNvPr id="67627" name="Line 48"/>
          <p:cNvSpPr>
            <a:spLocks noChangeShapeType="1"/>
          </p:cNvSpPr>
          <p:nvPr/>
        </p:nvSpPr>
        <p:spPr bwMode="auto">
          <a:xfrm>
            <a:off x="4267200" y="4572000"/>
            <a:ext cx="381000" cy="228600"/>
          </a:xfrm>
          <a:prstGeom prst="line">
            <a:avLst/>
          </a:prstGeom>
          <a:noFill/>
          <a:ln w="9525">
            <a:solidFill>
              <a:schemeClr val="tx1"/>
            </a:solidFill>
            <a:round/>
            <a:headEnd/>
            <a:tailEnd/>
          </a:ln>
        </p:spPr>
        <p:txBody>
          <a:bodyPr/>
          <a:lstStyle/>
          <a:p>
            <a:endParaRPr lang="en-US"/>
          </a:p>
        </p:txBody>
      </p:sp>
      <p:sp>
        <p:nvSpPr>
          <p:cNvPr id="67628" name="Line 50"/>
          <p:cNvSpPr>
            <a:spLocks noChangeShapeType="1"/>
          </p:cNvSpPr>
          <p:nvPr/>
        </p:nvSpPr>
        <p:spPr bwMode="auto">
          <a:xfrm>
            <a:off x="2209800" y="3352800"/>
            <a:ext cx="0" cy="685800"/>
          </a:xfrm>
          <a:prstGeom prst="line">
            <a:avLst/>
          </a:prstGeom>
          <a:noFill/>
          <a:ln w="9525">
            <a:solidFill>
              <a:schemeClr val="tx1"/>
            </a:solidFill>
            <a:round/>
            <a:headEnd/>
            <a:tailEnd/>
          </a:ln>
        </p:spPr>
        <p:txBody>
          <a:bodyPr/>
          <a:lstStyle/>
          <a:p>
            <a:endParaRPr lang="en-US"/>
          </a:p>
        </p:txBody>
      </p:sp>
      <p:sp>
        <p:nvSpPr>
          <p:cNvPr id="67629" name="Line 53"/>
          <p:cNvSpPr>
            <a:spLocks noChangeShapeType="1"/>
          </p:cNvSpPr>
          <p:nvPr/>
        </p:nvSpPr>
        <p:spPr bwMode="auto">
          <a:xfrm>
            <a:off x="2667000" y="5943600"/>
            <a:ext cx="533400" cy="152400"/>
          </a:xfrm>
          <a:prstGeom prst="line">
            <a:avLst/>
          </a:prstGeom>
          <a:noFill/>
          <a:ln w="9525">
            <a:solidFill>
              <a:schemeClr val="tx1"/>
            </a:solidFill>
            <a:round/>
            <a:headEnd/>
            <a:tailEnd/>
          </a:ln>
        </p:spPr>
        <p:txBody>
          <a:bodyPr/>
          <a:lstStyle/>
          <a:p>
            <a:endParaRPr lang="en-US"/>
          </a:p>
        </p:txBody>
      </p:sp>
      <p:sp>
        <p:nvSpPr>
          <p:cNvPr id="67630" name="Line 54"/>
          <p:cNvSpPr>
            <a:spLocks noChangeShapeType="1"/>
          </p:cNvSpPr>
          <p:nvPr/>
        </p:nvSpPr>
        <p:spPr bwMode="auto">
          <a:xfrm>
            <a:off x="2743200" y="5867400"/>
            <a:ext cx="1981200" cy="304800"/>
          </a:xfrm>
          <a:prstGeom prst="line">
            <a:avLst/>
          </a:prstGeom>
          <a:noFill/>
          <a:ln w="9525">
            <a:solidFill>
              <a:schemeClr val="tx1"/>
            </a:solidFill>
            <a:round/>
            <a:headEnd/>
            <a:tailEnd/>
          </a:ln>
        </p:spPr>
        <p:txBody>
          <a:bodyPr/>
          <a:lstStyle/>
          <a:p>
            <a:endParaRPr lang="en-US"/>
          </a:p>
        </p:txBody>
      </p:sp>
      <p:cxnSp>
        <p:nvCxnSpPr>
          <p:cNvPr id="67631" name="Straight Connector 54"/>
          <p:cNvCxnSpPr>
            <a:cxnSpLocks noChangeShapeType="1"/>
            <a:stCxn id="67606" idx="1"/>
            <a:endCxn id="67588" idx="5"/>
          </p:cNvCxnSpPr>
          <p:nvPr/>
        </p:nvCxnSpPr>
        <p:spPr bwMode="auto">
          <a:xfrm rot="16200000" flipV="1">
            <a:off x="3776663" y="4157663"/>
            <a:ext cx="371475" cy="219075"/>
          </a:xfrm>
          <a:prstGeom prst="line">
            <a:avLst/>
          </a:prstGeom>
          <a:noFill/>
          <a:ln w="9525" algn="ctr">
            <a:solidFill>
              <a:schemeClr val="tx1"/>
            </a:solidFill>
            <a:round/>
            <a:headEnd/>
            <a:tailEnd/>
          </a:ln>
        </p:spPr>
      </p:cxnSp>
      <p:cxnSp>
        <p:nvCxnSpPr>
          <p:cNvPr id="67632" name="Straight Connector 59"/>
          <p:cNvCxnSpPr>
            <a:cxnSpLocks noChangeShapeType="1"/>
            <a:stCxn id="67588" idx="5"/>
            <a:endCxn id="67596" idx="2"/>
          </p:cNvCxnSpPr>
          <p:nvPr/>
        </p:nvCxnSpPr>
        <p:spPr bwMode="auto">
          <a:xfrm rot="5400000" flipH="1" flipV="1">
            <a:off x="4057650" y="3871913"/>
            <a:ext cx="4763" cy="414337"/>
          </a:xfrm>
          <a:prstGeom prst="line">
            <a:avLst/>
          </a:prstGeom>
          <a:noFill/>
          <a:ln w="9525" algn="ctr">
            <a:solidFill>
              <a:schemeClr val="tx1"/>
            </a:solidFill>
            <a:round/>
            <a:headEnd/>
            <a:tailEnd/>
          </a:ln>
        </p:spPr>
      </p:cxnSp>
      <p:cxnSp>
        <p:nvCxnSpPr>
          <p:cNvPr id="67633" name="Straight Connector 61"/>
          <p:cNvCxnSpPr>
            <a:cxnSpLocks noChangeShapeType="1"/>
            <a:stCxn id="67596" idx="7"/>
            <a:endCxn id="67591" idx="1"/>
          </p:cNvCxnSpPr>
          <p:nvPr/>
        </p:nvCxnSpPr>
        <p:spPr bwMode="auto">
          <a:xfrm rot="16200000" flipH="1">
            <a:off x="4457701" y="4000500"/>
            <a:ext cx="381000" cy="371475"/>
          </a:xfrm>
          <a:prstGeom prst="line">
            <a:avLst/>
          </a:prstGeom>
          <a:noFill/>
          <a:ln w="9525" algn="ctr">
            <a:solidFill>
              <a:schemeClr val="tx1"/>
            </a:solidFill>
            <a:round/>
            <a:headEnd/>
            <a:tailEnd/>
          </a:ln>
        </p:spPr>
      </p:cxnSp>
      <p:cxnSp>
        <p:nvCxnSpPr>
          <p:cNvPr id="67634" name="Straight Connector 63"/>
          <p:cNvCxnSpPr>
            <a:cxnSpLocks noChangeShapeType="1"/>
            <a:stCxn id="67598" idx="7"/>
            <a:endCxn id="67607" idx="4"/>
          </p:cNvCxnSpPr>
          <p:nvPr/>
        </p:nvCxnSpPr>
        <p:spPr bwMode="auto">
          <a:xfrm rot="5400000" flipH="1" flipV="1">
            <a:off x="5815013" y="4591050"/>
            <a:ext cx="566738" cy="528637"/>
          </a:xfrm>
          <a:prstGeom prst="line">
            <a:avLst/>
          </a:prstGeom>
          <a:noFill/>
          <a:ln w="9525" algn="ctr">
            <a:solidFill>
              <a:schemeClr val="tx1"/>
            </a:solidFill>
            <a:round/>
            <a:headEnd/>
            <a:tailEnd/>
          </a:ln>
        </p:spPr>
      </p:cxnSp>
      <p:cxnSp>
        <p:nvCxnSpPr>
          <p:cNvPr id="67635" name="Straight Connector 65"/>
          <p:cNvCxnSpPr>
            <a:cxnSpLocks noChangeShapeType="1"/>
            <a:stCxn id="67599" idx="7"/>
            <a:endCxn id="67587" idx="4"/>
          </p:cNvCxnSpPr>
          <p:nvPr/>
        </p:nvCxnSpPr>
        <p:spPr bwMode="auto">
          <a:xfrm rot="5400000" flipH="1" flipV="1">
            <a:off x="2614613" y="2533650"/>
            <a:ext cx="261938" cy="985837"/>
          </a:xfrm>
          <a:prstGeom prst="line">
            <a:avLst/>
          </a:prstGeom>
          <a:noFill/>
          <a:ln w="9525" algn="ctr">
            <a:solidFill>
              <a:schemeClr val="tx1"/>
            </a:solidFill>
            <a:round/>
            <a:headEnd/>
            <a:tailEnd/>
          </a:ln>
        </p:spPr>
      </p:cxnSp>
      <p:cxnSp>
        <p:nvCxnSpPr>
          <p:cNvPr id="67636" name="Straight Connector 67"/>
          <p:cNvCxnSpPr>
            <a:cxnSpLocks noChangeShapeType="1"/>
            <a:stCxn id="67587" idx="5"/>
            <a:endCxn id="67590" idx="1"/>
          </p:cNvCxnSpPr>
          <p:nvPr/>
        </p:nvCxnSpPr>
        <p:spPr bwMode="auto">
          <a:xfrm rot="16200000" flipH="1">
            <a:off x="3167063" y="3014663"/>
            <a:ext cx="447675" cy="142875"/>
          </a:xfrm>
          <a:prstGeom prst="line">
            <a:avLst/>
          </a:prstGeom>
          <a:noFill/>
          <a:ln w="9525" algn="ctr">
            <a:solidFill>
              <a:schemeClr val="tx1"/>
            </a:solidFill>
            <a:round/>
            <a:headEnd/>
            <a:tailEnd/>
          </a:ln>
        </p:spPr>
      </p:cxnSp>
      <p:cxnSp>
        <p:nvCxnSpPr>
          <p:cNvPr id="67637" name="Straight Connector 69"/>
          <p:cNvCxnSpPr>
            <a:cxnSpLocks noChangeShapeType="1"/>
            <a:stCxn id="67600" idx="6"/>
            <a:endCxn id="67590" idx="3"/>
          </p:cNvCxnSpPr>
          <p:nvPr/>
        </p:nvCxnSpPr>
        <p:spPr bwMode="auto">
          <a:xfrm flipV="1">
            <a:off x="2362200" y="3471863"/>
            <a:ext cx="1100138" cy="681037"/>
          </a:xfrm>
          <a:prstGeom prst="line">
            <a:avLst/>
          </a:prstGeom>
          <a:noFill/>
          <a:ln w="9525" algn="ctr">
            <a:solidFill>
              <a:schemeClr val="tx1"/>
            </a:solidFill>
            <a:round/>
            <a:headEnd/>
            <a:tailEnd/>
          </a:ln>
        </p:spPr>
      </p:cxnSp>
      <p:sp>
        <p:nvSpPr>
          <p:cNvPr id="67638" name="Text Box 54"/>
          <p:cNvSpPr txBox="1">
            <a:spLocks noChangeArrowheads="1"/>
          </p:cNvSpPr>
          <p:nvPr/>
        </p:nvSpPr>
        <p:spPr bwMode="auto">
          <a:xfrm>
            <a:off x="1828800" y="2819400"/>
            <a:ext cx="2057400" cy="646331"/>
          </a:xfrm>
          <a:prstGeom prst="rect">
            <a:avLst/>
          </a:prstGeom>
          <a:noFill/>
          <a:ln w="9525">
            <a:noFill/>
            <a:miter lim="800000"/>
            <a:headEnd/>
            <a:tailEnd/>
          </a:ln>
        </p:spPr>
        <p:txBody>
          <a:bodyPr wrap="square">
            <a:spAutoFit/>
          </a:bodyPr>
          <a:lstStyle/>
          <a:p>
            <a:pPr>
              <a:spcBef>
                <a:spcPct val="50000"/>
              </a:spcBef>
            </a:pPr>
            <a:r>
              <a:rPr lang="en-US" b="1" dirty="0"/>
              <a:t>MINOR COMPONENT</a:t>
            </a:r>
          </a:p>
        </p:txBody>
      </p:sp>
      <p:sp>
        <p:nvSpPr>
          <p:cNvPr id="67639" name="Rectangle 55"/>
          <p:cNvSpPr>
            <a:spLocks noChangeArrowheads="1"/>
          </p:cNvSpPr>
          <p:nvPr/>
        </p:nvSpPr>
        <p:spPr bwMode="auto">
          <a:xfrm>
            <a:off x="3505200" y="4876800"/>
            <a:ext cx="2582863" cy="369888"/>
          </a:xfrm>
          <a:prstGeom prst="rect">
            <a:avLst/>
          </a:prstGeom>
          <a:noFill/>
          <a:ln w="9525">
            <a:noFill/>
            <a:miter lim="800000"/>
            <a:headEnd/>
            <a:tailEnd/>
          </a:ln>
        </p:spPr>
        <p:txBody>
          <a:bodyPr wrap="none">
            <a:spAutoFit/>
          </a:bodyPr>
          <a:lstStyle/>
          <a:p>
            <a:pPr>
              <a:spcBef>
                <a:spcPct val="50000"/>
              </a:spcBef>
            </a:pPr>
            <a:r>
              <a:rPr lang="en-US" b="1"/>
              <a:t>MAJOR COMPONENT</a:t>
            </a:r>
          </a:p>
        </p:txBody>
      </p:sp>
      <p:sp>
        <p:nvSpPr>
          <p:cNvPr id="67640" name="Text Box 57"/>
          <p:cNvSpPr txBox="1">
            <a:spLocks noChangeArrowheads="1"/>
          </p:cNvSpPr>
          <p:nvPr/>
        </p:nvSpPr>
        <p:spPr bwMode="auto">
          <a:xfrm>
            <a:off x="1600200" y="4572000"/>
            <a:ext cx="1447800" cy="366713"/>
          </a:xfrm>
          <a:prstGeom prst="rect">
            <a:avLst/>
          </a:prstGeom>
          <a:noFill/>
          <a:ln w="9525">
            <a:noFill/>
            <a:miter lim="800000"/>
            <a:headEnd/>
            <a:tailEnd/>
          </a:ln>
        </p:spPr>
        <p:txBody>
          <a:bodyPr>
            <a:spAutoFit/>
          </a:bodyPr>
          <a:lstStyle/>
          <a:p>
            <a:pPr>
              <a:spcBef>
                <a:spcPct val="50000"/>
              </a:spcBef>
            </a:pPr>
            <a:r>
              <a:rPr lang="en-US" b="1" dirty="0"/>
              <a:t>ISOLATE</a:t>
            </a:r>
          </a:p>
        </p:txBody>
      </p:sp>
      <p:sp>
        <p:nvSpPr>
          <p:cNvPr id="67641" name="Text Box 56"/>
          <p:cNvSpPr txBox="1">
            <a:spLocks noChangeArrowheads="1"/>
          </p:cNvSpPr>
          <p:nvPr/>
        </p:nvSpPr>
        <p:spPr bwMode="auto">
          <a:xfrm>
            <a:off x="5029200" y="3276600"/>
            <a:ext cx="1447800" cy="366713"/>
          </a:xfrm>
          <a:prstGeom prst="rect">
            <a:avLst/>
          </a:prstGeom>
          <a:noFill/>
          <a:ln w="9525">
            <a:noFill/>
            <a:miter lim="800000"/>
            <a:headEnd/>
            <a:tailEnd/>
          </a:ln>
        </p:spPr>
        <p:txBody>
          <a:bodyPr>
            <a:spAutoFit/>
          </a:bodyPr>
          <a:lstStyle/>
          <a:p>
            <a:pPr>
              <a:spcBef>
                <a:spcPct val="50000"/>
              </a:spcBef>
            </a:pPr>
            <a:r>
              <a:rPr lang="en-US" b="1"/>
              <a:t>PENDANT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Grp="1" noChangeArrowheads="1"/>
          </p:cNvSpPr>
          <p:nvPr>
            <p:ph type="title"/>
          </p:nvPr>
        </p:nvSpPr>
        <p:spPr/>
        <p:txBody>
          <a:bodyPr/>
          <a:lstStyle/>
          <a:p>
            <a:r>
              <a:rPr lang="en-US" dirty="0">
                <a:solidFill>
                  <a:srgbClr val="002060"/>
                </a:solidFill>
              </a:rPr>
              <a:t>Pendants and Isolates</a:t>
            </a:r>
          </a:p>
        </p:txBody>
      </p:sp>
      <p:sp>
        <p:nvSpPr>
          <p:cNvPr id="66563" name="Rectangle 3"/>
          <p:cNvSpPr>
            <a:spLocks noGrp="1" noChangeArrowheads="1"/>
          </p:cNvSpPr>
          <p:nvPr>
            <p:ph type="body" idx="1"/>
          </p:nvPr>
        </p:nvSpPr>
        <p:spPr/>
        <p:txBody>
          <a:bodyPr/>
          <a:lstStyle/>
          <a:p>
            <a:r>
              <a:rPr lang="en-US" dirty="0"/>
              <a:t>Pendant – a node that </a:t>
            </a:r>
            <a:r>
              <a:rPr lang="en-US"/>
              <a:t>only has </a:t>
            </a:r>
            <a:r>
              <a:rPr lang="en-US" dirty="0"/>
              <a:t>one link to a network</a:t>
            </a:r>
            <a:br>
              <a:rPr lang="en-US" dirty="0"/>
            </a:br>
            <a:endParaRPr lang="en-US" dirty="0"/>
          </a:p>
          <a:p>
            <a:r>
              <a:rPr lang="en-US" dirty="0"/>
              <a:t>Isolate – a node that has no links to a network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Matrices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solidFill>
                  <a:srgbClr val="002060"/>
                </a:solidFill>
              </a:rPr>
              <a:t>Matrices</a:t>
            </a:r>
            <a:r>
              <a:rPr lang="en-US" dirty="0"/>
              <a:t> </a:t>
            </a:r>
          </a:p>
        </p:txBody>
      </p:sp>
      <p:sp>
        <p:nvSpPr>
          <p:cNvPr id="29699" name="Content Placeholder 2"/>
          <p:cNvSpPr>
            <a:spLocks noGrp="1"/>
          </p:cNvSpPr>
          <p:nvPr>
            <p:ph idx="1"/>
          </p:nvPr>
        </p:nvSpPr>
        <p:spPr/>
        <p:txBody>
          <a:bodyPr/>
          <a:lstStyle/>
          <a:p>
            <a:r>
              <a:rPr lang="en-US" dirty="0"/>
              <a:t>Networks may be represented as matrices</a:t>
            </a:r>
          </a:p>
          <a:p>
            <a:r>
              <a:rPr lang="en-US" dirty="0"/>
              <a:t>The most basic matrix is an adjacency matrix</a:t>
            </a:r>
          </a:p>
          <a:p>
            <a:endParaRPr lang="en-US" dirty="0"/>
          </a:p>
          <a:p>
            <a:endParaRPr lang="en-US" dirty="0"/>
          </a:p>
          <a:p>
            <a:endParaRPr lang="en-US" dirty="0"/>
          </a:p>
          <a:p>
            <a:endParaRPr lang="en-US" dirty="0"/>
          </a:p>
          <a:p>
            <a:r>
              <a:rPr lang="en-US" dirty="0"/>
              <a:t>A 1 indicates the presence of a link, while a 0 indicates the absence of a link.</a:t>
            </a:r>
          </a:p>
        </p:txBody>
      </p:sp>
      <p:graphicFrame>
        <p:nvGraphicFramePr>
          <p:cNvPr id="4" name="Table 3"/>
          <p:cNvGraphicFramePr>
            <a:graphicFrameLocks noGrp="1"/>
          </p:cNvGraphicFramePr>
          <p:nvPr>
            <p:extLst>
              <p:ext uri="{D42A27DB-BD31-4B8C-83A1-F6EECF244321}">
                <p14:modId xmlns:p14="http://schemas.microsoft.com/office/powerpoint/2010/main" val="2196501321"/>
              </p:ext>
            </p:extLst>
          </p:nvPr>
        </p:nvGraphicFramePr>
        <p:xfrm>
          <a:off x="1143000" y="2590800"/>
          <a:ext cx="6172200" cy="1854200"/>
        </p:xfrm>
        <a:graphic>
          <a:graphicData uri="http://schemas.openxmlformats.org/drawingml/2006/table">
            <a:tbl>
              <a:tblPr firstRow="1" bandRow="1">
                <a:tableStyleId>{5C22544A-7EE6-4342-B048-85BDC9FD1C3A}</a:tableStyleId>
              </a:tblPr>
              <a:tblGrid>
                <a:gridCol w="1234440">
                  <a:extLst>
                    <a:ext uri="{9D8B030D-6E8A-4147-A177-3AD203B41FA5}">
                      <a16:colId xmlns:a16="http://schemas.microsoft.com/office/drawing/2014/main" val="20000"/>
                    </a:ext>
                  </a:extLst>
                </a:gridCol>
                <a:gridCol w="123444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tblGrid>
              <a:tr h="370840">
                <a:tc>
                  <a:txBody>
                    <a:bodyPr/>
                    <a:lstStyle/>
                    <a:p>
                      <a:endParaRPr lang="en-US" dirty="0">
                        <a:solidFill>
                          <a:schemeClr val="tx2">
                            <a:lumMod val="20000"/>
                            <a:lumOff val="80000"/>
                          </a:schemeClr>
                        </a:solidFill>
                      </a:endParaRPr>
                    </a:p>
                  </a:txBody>
                  <a:tcPr>
                    <a:solidFill>
                      <a:schemeClr val="accent3">
                        <a:lumMod val="20000"/>
                        <a:lumOff val="80000"/>
                      </a:schemeClr>
                    </a:solidFill>
                  </a:tcPr>
                </a:tc>
                <a:tc>
                  <a:txBody>
                    <a:bodyPr/>
                    <a:lstStyle/>
                    <a:p>
                      <a:pPr algn="r"/>
                      <a:r>
                        <a:rPr lang="en-US" b="0" dirty="0">
                          <a:solidFill>
                            <a:schemeClr val="tx1"/>
                          </a:solidFill>
                        </a:rPr>
                        <a:t>Georg</a:t>
                      </a:r>
                    </a:p>
                  </a:txBody>
                  <a:tcPr>
                    <a:solidFill>
                      <a:schemeClr val="accent3">
                        <a:lumMod val="20000"/>
                        <a:lumOff val="80000"/>
                      </a:schemeClr>
                    </a:solidFill>
                  </a:tcPr>
                </a:tc>
                <a:tc>
                  <a:txBody>
                    <a:bodyPr/>
                    <a:lstStyle/>
                    <a:p>
                      <a:pPr algn="r"/>
                      <a:r>
                        <a:rPr lang="en-US" b="0" dirty="0" err="1">
                          <a:solidFill>
                            <a:schemeClr val="tx1"/>
                          </a:solidFill>
                        </a:rPr>
                        <a:t>Riham</a:t>
                      </a:r>
                      <a:endParaRPr lang="en-US" b="0" dirty="0">
                        <a:solidFill>
                          <a:schemeClr val="tx1"/>
                        </a:solidFill>
                      </a:endParaRPr>
                    </a:p>
                  </a:txBody>
                  <a:tcPr>
                    <a:solidFill>
                      <a:schemeClr val="accent3">
                        <a:lumMod val="20000"/>
                        <a:lumOff val="80000"/>
                      </a:schemeClr>
                    </a:solidFill>
                  </a:tcPr>
                </a:tc>
                <a:tc>
                  <a:txBody>
                    <a:bodyPr/>
                    <a:lstStyle/>
                    <a:p>
                      <a:pPr algn="r"/>
                      <a:r>
                        <a:rPr lang="en-US" b="0" dirty="0" err="1">
                          <a:solidFill>
                            <a:schemeClr val="tx1"/>
                          </a:solidFill>
                        </a:rPr>
                        <a:t>Ayshea</a:t>
                      </a:r>
                      <a:endParaRPr lang="en-US" b="0" dirty="0">
                        <a:solidFill>
                          <a:schemeClr val="tx1"/>
                        </a:solidFill>
                      </a:endParaRPr>
                    </a:p>
                  </a:txBody>
                  <a:tcPr>
                    <a:solidFill>
                      <a:schemeClr val="accent3">
                        <a:lumMod val="20000"/>
                        <a:lumOff val="80000"/>
                      </a:schemeClr>
                    </a:solidFill>
                  </a:tcPr>
                </a:tc>
                <a:tc>
                  <a:txBody>
                    <a:bodyPr/>
                    <a:lstStyle/>
                    <a:p>
                      <a:pPr algn="r"/>
                      <a:r>
                        <a:rPr lang="en-US" b="0" dirty="0" err="1">
                          <a:solidFill>
                            <a:schemeClr val="tx1"/>
                          </a:solidFill>
                        </a:rPr>
                        <a:t>Vikram</a:t>
                      </a:r>
                      <a:endParaRPr lang="en-US" b="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0"/>
                  </a:ext>
                </a:extLst>
              </a:tr>
              <a:tr h="370840">
                <a:tc>
                  <a:txBody>
                    <a:bodyPr/>
                    <a:lstStyle/>
                    <a:p>
                      <a:r>
                        <a:rPr lang="en-US" dirty="0"/>
                        <a:t>Georg</a:t>
                      </a:r>
                    </a:p>
                  </a:txBody>
                  <a:tcPr>
                    <a:solidFill>
                      <a:schemeClr val="accent3">
                        <a:lumMod val="20000"/>
                        <a:lumOff val="80000"/>
                      </a:schemeClr>
                    </a:solidFill>
                  </a:tcPr>
                </a:tc>
                <a:tc>
                  <a:txBody>
                    <a:bodyPr/>
                    <a:lstStyle/>
                    <a:p>
                      <a:pPr algn="r"/>
                      <a:r>
                        <a:rPr lang="en-US" dirty="0"/>
                        <a:t>1</a:t>
                      </a:r>
                    </a:p>
                  </a:txBody>
                  <a:tcPr>
                    <a:solidFill>
                      <a:schemeClr val="accent3">
                        <a:lumMod val="20000"/>
                        <a:lumOff val="80000"/>
                      </a:schemeClr>
                    </a:solidFill>
                  </a:tcPr>
                </a:tc>
                <a:tc>
                  <a:txBody>
                    <a:bodyPr/>
                    <a:lstStyle/>
                    <a:p>
                      <a:pPr algn="r"/>
                      <a:r>
                        <a:rPr lang="en-US" dirty="0"/>
                        <a:t>0</a:t>
                      </a:r>
                    </a:p>
                  </a:txBody>
                  <a:tcPr>
                    <a:solidFill>
                      <a:schemeClr val="accent3">
                        <a:lumMod val="20000"/>
                        <a:lumOff val="80000"/>
                      </a:schemeClr>
                    </a:solidFill>
                  </a:tcPr>
                </a:tc>
                <a:tc>
                  <a:txBody>
                    <a:bodyPr/>
                    <a:lstStyle/>
                    <a:p>
                      <a:pPr algn="r"/>
                      <a:r>
                        <a:rPr lang="en-US" dirty="0"/>
                        <a:t>1</a:t>
                      </a:r>
                    </a:p>
                  </a:txBody>
                  <a:tcPr>
                    <a:solidFill>
                      <a:schemeClr val="accent3">
                        <a:lumMod val="20000"/>
                        <a:lumOff val="80000"/>
                      </a:schemeClr>
                    </a:solidFill>
                  </a:tcPr>
                </a:tc>
                <a:tc>
                  <a:txBody>
                    <a:bodyPr/>
                    <a:lstStyle/>
                    <a:p>
                      <a:pPr algn="r"/>
                      <a:r>
                        <a:rPr lang="en-US" dirty="0"/>
                        <a:t>0</a:t>
                      </a:r>
                    </a:p>
                  </a:txBody>
                  <a:tcP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r>
                        <a:rPr lang="en-US" dirty="0" err="1"/>
                        <a:t>Riham</a:t>
                      </a:r>
                      <a:endParaRPr lang="en-US" dirty="0"/>
                    </a:p>
                  </a:txBody>
                  <a:tcPr>
                    <a:solidFill>
                      <a:schemeClr val="accent3">
                        <a:lumMod val="20000"/>
                        <a:lumOff val="80000"/>
                      </a:schemeClr>
                    </a:solidFill>
                  </a:tcPr>
                </a:tc>
                <a:tc>
                  <a:txBody>
                    <a:bodyPr/>
                    <a:lstStyle/>
                    <a:p>
                      <a:pPr algn="r"/>
                      <a:r>
                        <a:rPr lang="en-US" dirty="0"/>
                        <a:t>0</a:t>
                      </a:r>
                    </a:p>
                  </a:txBody>
                  <a:tcPr>
                    <a:solidFill>
                      <a:schemeClr val="accent3">
                        <a:lumMod val="20000"/>
                        <a:lumOff val="80000"/>
                      </a:schemeClr>
                    </a:solidFill>
                  </a:tcPr>
                </a:tc>
                <a:tc>
                  <a:txBody>
                    <a:bodyPr/>
                    <a:lstStyle/>
                    <a:p>
                      <a:pPr algn="r"/>
                      <a:r>
                        <a:rPr lang="en-US" dirty="0"/>
                        <a:t>1</a:t>
                      </a:r>
                    </a:p>
                  </a:txBody>
                  <a:tcPr>
                    <a:solidFill>
                      <a:schemeClr val="accent3">
                        <a:lumMod val="20000"/>
                        <a:lumOff val="80000"/>
                      </a:schemeClr>
                    </a:solidFill>
                  </a:tcPr>
                </a:tc>
                <a:tc>
                  <a:txBody>
                    <a:bodyPr/>
                    <a:lstStyle/>
                    <a:p>
                      <a:pPr algn="r"/>
                      <a:r>
                        <a:rPr lang="en-US" dirty="0"/>
                        <a:t>1</a:t>
                      </a:r>
                    </a:p>
                  </a:txBody>
                  <a:tcPr>
                    <a:solidFill>
                      <a:schemeClr val="accent3">
                        <a:lumMod val="20000"/>
                        <a:lumOff val="80000"/>
                      </a:schemeClr>
                    </a:solidFill>
                  </a:tcPr>
                </a:tc>
                <a:tc>
                  <a:txBody>
                    <a:bodyPr/>
                    <a:lstStyle/>
                    <a:p>
                      <a:pPr algn="r"/>
                      <a:r>
                        <a:rPr lang="en-US" dirty="0"/>
                        <a:t>0</a:t>
                      </a:r>
                    </a:p>
                  </a:txBody>
                  <a:tcP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r>
                        <a:rPr lang="en-US" dirty="0" err="1"/>
                        <a:t>Ayshea</a:t>
                      </a:r>
                      <a:endParaRPr lang="en-US" dirty="0"/>
                    </a:p>
                  </a:txBody>
                  <a:tcPr>
                    <a:solidFill>
                      <a:schemeClr val="accent3">
                        <a:lumMod val="20000"/>
                        <a:lumOff val="80000"/>
                      </a:schemeClr>
                    </a:solidFill>
                  </a:tcPr>
                </a:tc>
                <a:tc>
                  <a:txBody>
                    <a:bodyPr/>
                    <a:lstStyle/>
                    <a:p>
                      <a:pPr algn="r"/>
                      <a:r>
                        <a:rPr lang="en-US" dirty="0"/>
                        <a:t>1</a:t>
                      </a:r>
                    </a:p>
                  </a:txBody>
                  <a:tcPr>
                    <a:solidFill>
                      <a:schemeClr val="accent3">
                        <a:lumMod val="20000"/>
                        <a:lumOff val="80000"/>
                      </a:schemeClr>
                    </a:solidFill>
                  </a:tcPr>
                </a:tc>
                <a:tc>
                  <a:txBody>
                    <a:bodyPr/>
                    <a:lstStyle/>
                    <a:p>
                      <a:pPr algn="r"/>
                      <a:r>
                        <a:rPr lang="en-US" dirty="0"/>
                        <a:t>1</a:t>
                      </a:r>
                    </a:p>
                  </a:txBody>
                  <a:tcPr>
                    <a:solidFill>
                      <a:schemeClr val="accent3">
                        <a:lumMod val="20000"/>
                        <a:lumOff val="80000"/>
                      </a:schemeClr>
                    </a:solidFill>
                  </a:tcPr>
                </a:tc>
                <a:tc>
                  <a:txBody>
                    <a:bodyPr/>
                    <a:lstStyle/>
                    <a:p>
                      <a:pPr algn="r"/>
                      <a:r>
                        <a:rPr lang="en-US" dirty="0"/>
                        <a:t>1</a:t>
                      </a:r>
                    </a:p>
                  </a:txBody>
                  <a:tcPr>
                    <a:solidFill>
                      <a:schemeClr val="accent3">
                        <a:lumMod val="20000"/>
                        <a:lumOff val="80000"/>
                      </a:schemeClr>
                    </a:solidFill>
                  </a:tcPr>
                </a:tc>
                <a:tc>
                  <a:txBody>
                    <a:bodyPr/>
                    <a:lstStyle/>
                    <a:p>
                      <a:pPr algn="r"/>
                      <a:r>
                        <a:rPr lang="en-US" dirty="0"/>
                        <a:t>0</a:t>
                      </a:r>
                    </a:p>
                  </a:txBody>
                  <a:tcPr>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r>
                        <a:rPr lang="en-US" dirty="0" err="1"/>
                        <a:t>Vikram</a:t>
                      </a:r>
                      <a:endParaRPr lang="en-US" dirty="0"/>
                    </a:p>
                  </a:txBody>
                  <a:tcPr>
                    <a:solidFill>
                      <a:schemeClr val="accent3">
                        <a:lumMod val="20000"/>
                        <a:lumOff val="80000"/>
                      </a:schemeClr>
                    </a:solidFill>
                  </a:tcPr>
                </a:tc>
                <a:tc>
                  <a:txBody>
                    <a:bodyPr/>
                    <a:lstStyle/>
                    <a:p>
                      <a:pPr algn="r"/>
                      <a:r>
                        <a:rPr lang="en-US" dirty="0"/>
                        <a:t>0</a:t>
                      </a:r>
                    </a:p>
                  </a:txBody>
                  <a:tcPr>
                    <a:solidFill>
                      <a:schemeClr val="accent3">
                        <a:lumMod val="20000"/>
                        <a:lumOff val="80000"/>
                      </a:schemeClr>
                    </a:solidFill>
                  </a:tcPr>
                </a:tc>
                <a:tc>
                  <a:txBody>
                    <a:bodyPr/>
                    <a:lstStyle/>
                    <a:p>
                      <a:pPr algn="r"/>
                      <a:r>
                        <a:rPr lang="en-US" dirty="0"/>
                        <a:t>0</a:t>
                      </a:r>
                    </a:p>
                  </a:txBody>
                  <a:tcPr>
                    <a:solidFill>
                      <a:schemeClr val="accent3">
                        <a:lumMod val="20000"/>
                        <a:lumOff val="80000"/>
                      </a:schemeClr>
                    </a:solidFill>
                  </a:tcPr>
                </a:tc>
                <a:tc>
                  <a:txBody>
                    <a:bodyPr/>
                    <a:lstStyle/>
                    <a:p>
                      <a:pPr algn="r"/>
                      <a:r>
                        <a:rPr lang="en-US" dirty="0"/>
                        <a:t>0</a:t>
                      </a:r>
                    </a:p>
                  </a:txBody>
                  <a:tcPr>
                    <a:solidFill>
                      <a:schemeClr val="accent3">
                        <a:lumMod val="20000"/>
                        <a:lumOff val="80000"/>
                      </a:schemeClr>
                    </a:solidFill>
                  </a:tcPr>
                </a:tc>
                <a:tc>
                  <a:txBody>
                    <a:bodyPr/>
                    <a:lstStyle/>
                    <a:p>
                      <a:pPr algn="r"/>
                      <a:r>
                        <a:rPr lang="en-US" dirty="0"/>
                        <a:t>1</a:t>
                      </a:r>
                    </a:p>
                  </a:txBody>
                  <a:tcP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DD54-F96D-4A53-EBF2-4CED3B2C8B5C}"/>
              </a:ext>
            </a:extLst>
          </p:cNvPr>
          <p:cNvSpPr>
            <a:spLocks noGrp="1"/>
          </p:cNvSpPr>
          <p:nvPr>
            <p:ph type="title"/>
          </p:nvPr>
        </p:nvSpPr>
        <p:spPr/>
        <p:txBody>
          <a:bodyPr/>
          <a:lstStyle/>
          <a:p>
            <a:r>
              <a:rPr lang="en-US" dirty="0">
                <a:solidFill>
                  <a:srgbClr val="002060"/>
                </a:solidFill>
              </a:rPr>
              <a:t>Data Specifications for Your Project</a:t>
            </a:r>
            <a:endParaRPr lang="en-GB" dirty="0">
              <a:solidFill>
                <a:srgbClr val="002060"/>
              </a:solidFill>
            </a:endParaRPr>
          </a:p>
        </p:txBody>
      </p:sp>
      <p:sp>
        <p:nvSpPr>
          <p:cNvPr id="3" name="Content Placeholder 2">
            <a:extLst>
              <a:ext uri="{FF2B5EF4-FFF2-40B4-BE49-F238E27FC236}">
                <a16:creationId xmlns:a16="http://schemas.microsoft.com/office/drawing/2014/main" id="{7E39148C-1623-50E1-DDE1-DDD87928653D}"/>
              </a:ext>
            </a:extLst>
          </p:cNvPr>
          <p:cNvSpPr>
            <a:spLocks noGrp="1"/>
          </p:cNvSpPr>
          <p:nvPr>
            <p:ph sz="quarter" idx="1"/>
          </p:nvPr>
        </p:nvSpPr>
        <p:spPr/>
        <p:txBody>
          <a:bodyPr/>
          <a:lstStyle/>
          <a:p>
            <a:r>
              <a:rPr lang="en-US" dirty="0"/>
              <a:t>Data must include:</a:t>
            </a:r>
          </a:p>
          <a:p>
            <a:pPr lvl="1"/>
            <a:r>
              <a:rPr lang="en-US" dirty="0"/>
              <a:t>Network ties</a:t>
            </a:r>
          </a:p>
          <a:p>
            <a:pPr lvl="1"/>
            <a:r>
              <a:rPr lang="en-US" dirty="0"/>
              <a:t>Either nodal attributes or edge attributes (or both)</a:t>
            </a:r>
          </a:p>
          <a:p>
            <a:r>
              <a:rPr lang="en-US" dirty="0"/>
              <a:t>Suggested size:</a:t>
            </a:r>
          </a:p>
          <a:p>
            <a:pPr lvl="1"/>
            <a:r>
              <a:rPr lang="en-US" dirty="0"/>
              <a:t>25 to 200 nodes</a:t>
            </a:r>
          </a:p>
          <a:p>
            <a:pPr lvl="1"/>
            <a:r>
              <a:rPr lang="en-US" dirty="0"/>
              <a:t>If your data is much larger than 200 nodes, it may be wish to take a subsample of your data for illustrative purposes.</a:t>
            </a:r>
          </a:p>
          <a:p>
            <a:r>
              <a:rPr lang="en-US" dirty="0"/>
              <a:t>We will discuss the meaning of the above terminology today.</a:t>
            </a:r>
            <a:endParaRPr lang="en-GB" dirty="0"/>
          </a:p>
        </p:txBody>
      </p:sp>
    </p:spTree>
    <p:extLst>
      <p:ext uri="{BB962C8B-B14F-4D97-AF65-F5344CB8AC3E}">
        <p14:creationId xmlns:p14="http://schemas.microsoft.com/office/powerpoint/2010/main" val="4144226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solidFill>
                  <a:schemeClr val="tx1"/>
                </a:solidFill>
              </a:rPr>
              <a:t>Symmetric Matrices</a:t>
            </a:r>
          </a:p>
        </p:txBody>
      </p:sp>
      <p:sp>
        <p:nvSpPr>
          <p:cNvPr id="32771" name="Content Placeholder 2"/>
          <p:cNvSpPr>
            <a:spLocks noGrp="1"/>
          </p:cNvSpPr>
          <p:nvPr>
            <p:ph idx="1"/>
          </p:nvPr>
        </p:nvSpPr>
        <p:spPr/>
        <p:txBody>
          <a:bodyPr/>
          <a:lstStyle/>
          <a:p>
            <a:r>
              <a:rPr lang="en-US" dirty="0"/>
              <a:t>If matrices are symmetric, they may be represented by upper or lower triangle only.</a:t>
            </a:r>
          </a:p>
          <a:p>
            <a:endParaRPr lang="en-US" dirty="0"/>
          </a:p>
          <a:p>
            <a:endParaRPr lang="en-US" dirty="0"/>
          </a:p>
          <a:p>
            <a:endParaRPr lang="en-US" dirty="0"/>
          </a:p>
          <a:p>
            <a:endParaRPr lang="en-US" dirty="0"/>
          </a:p>
          <a:p>
            <a:endParaRPr lang="en-US" dirty="0"/>
          </a:p>
          <a:p>
            <a:r>
              <a:rPr lang="en-US" dirty="0"/>
              <a:t>The diagonal may be omitted in this case because it is reflexive.</a:t>
            </a:r>
          </a:p>
        </p:txBody>
      </p:sp>
      <p:graphicFrame>
        <p:nvGraphicFramePr>
          <p:cNvPr id="4" name="Table 3"/>
          <p:cNvGraphicFramePr>
            <a:graphicFrameLocks noGrp="1"/>
          </p:cNvGraphicFramePr>
          <p:nvPr>
            <p:extLst>
              <p:ext uri="{D42A27DB-BD31-4B8C-83A1-F6EECF244321}">
                <p14:modId xmlns:p14="http://schemas.microsoft.com/office/powerpoint/2010/main" val="1435650519"/>
              </p:ext>
            </p:extLst>
          </p:nvPr>
        </p:nvGraphicFramePr>
        <p:xfrm>
          <a:off x="1447800" y="2667000"/>
          <a:ext cx="6096000" cy="18542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endParaRPr lang="en-US" dirty="0">
                        <a:solidFill>
                          <a:schemeClr val="tx1"/>
                        </a:solidFill>
                      </a:endParaRPr>
                    </a:p>
                  </a:txBody>
                  <a:tcPr>
                    <a:solidFill>
                      <a:schemeClr val="accent3">
                        <a:lumMod val="40000"/>
                        <a:lumOff val="60000"/>
                      </a:schemeClr>
                    </a:solidFill>
                  </a:tcPr>
                </a:tc>
                <a:tc>
                  <a:txBody>
                    <a:bodyPr/>
                    <a:lstStyle/>
                    <a:p>
                      <a:r>
                        <a:rPr lang="en-US" b="0" dirty="0">
                          <a:solidFill>
                            <a:schemeClr val="tx1"/>
                          </a:solidFill>
                        </a:rPr>
                        <a:t>Georg</a:t>
                      </a:r>
                    </a:p>
                  </a:txBody>
                  <a:tcPr>
                    <a:solidFill>
                      <a:schemeClr val="accent3">
                        <a:lumMod val="40000"/>
                        <a:lumOff val="60000"/>
                      </a:schemeClr>
                    </a:solidFill>
                  </a:tcPr>
                </a:tc>
                <a:tc>
                  <a:txBody>
                    <a:bodyPr/>
                    <a:lstStyle/>
                    <a:p>
                      <a:r>
                        <a:rPr lang="en-US" b="0" dirty="0" err="1">
                          <a:solidFill>
                            <a:schemeClr val="tx1"/>
                          </a:solidFill>
                        </a:rPr>
                        <a:t>Riham</a:t>
                      </a:r>
                      <a:endParaRPr lang="en-US" b="0" dirty="0">
                        <a:solidFill>
                          <a:schemeClr val="tx1"/>
                        </a:solidFill>
                      </a:endParaRPr>
                    </a:p>
                  </a:txBody>
                  <a:tcPr>
                    <a:solidFill>
                      <a:schemeClr val="accent3">
                        <a:lumMod val="40000"/>
                        <a:lumOff val="60000"/>
                      </a:schemeClr>
                    </a:solidFill>
                  </a:tcPr>
                </a:tc>
                <a:tc>
                  <a:txBody>
                    <a:bodyPr/>
                    <a:lstStyle/>
                    <a:p>
                      <a:r>
                        <a:rPr lang="en-US" b="0" dirty="0" err="1">
                          <a:solidFill>
                            <a:schemeClr val="tx1"/>
                          </a:solidFill>
                        </a:rPr>
                        <a:t>Ayshea</a:t>
                      </a:r>
                      <a:endParaRPr lang="en-US" b="0" dirty="0">
                        <a:solidFill>
                          <a:schemeClr val="tx1"/>
                        </a:solidFill>
                      </a:endParaRPr>
                    </a:p>
                  </a:txBody>
                  <a:tcPr>
                    <a:solidFill>
                      <a:schemeClr val="accent3">
                        <a:lumMod val="40000"/>
                        <a:lumOff val="60000"/>
                      </a:schemeClr>
                    </a:solidFill>
                  </a:tcPr>
                </a:tc>
                <a:tc>
                  <a:txBody>
                    <a:bodyPr/>
                    <a:lstStyle/>
                    <a:p>
                      <a:r>
                        <a:rPr lang="en-US" b="0" dirty="0" err="1">
                          <a:solidFill>
                            <a:schemeClr val="tx1"/>
                          </a:solidFill>
                        </a:rPr>
                        <a:t>Vikram</a:t>
                      </a:r>
                      <a:endParaRPr lang="en-US" b="0"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0"/>
                  </a:ext>
                </a:extLst>
              </a:tr>
              <a:tr h="370840">
                <a:tc>
                  <a:txBody>
                    <a:bodyPr/>
                    <a:lstStyle/>
                    <a:p>
                      <a:r>
                        <a:rPr lang="en-US" dirty="0">
                          <a:solidFill>
                            <a:schemeClr val="tx1"/>
                          </a:solidFill>
                        </a:rPr>
                        <a:t>Georg</a:t>
                      </a:r>
                    </a:p>
                  </a:txBody>
                  <a:tcPr>
                    <a:solidFill>
                      <a:schemeClr val="accent3">
                        <a:lumMod val="40000"/>
                        <a:lumOff val="60000"/>
                      </a:schemeClr>
                    </a:solidFill>
                  </a:tcPr>
                </a:tc>
                <a:tc>
                  <a:txBody>
                    <a:bodyPr/>
                    <a:lstStyle/>
                    <a:p>
                      <a:endParaRPr lang="en-US" dirty="0">
                        <a:solidFill>
                          <a:schemeClr val="tx1"/>
                        </a:solidFill>
                      </a:endParaRPr>
                    </a:p>
                  </a:txBody>
                  <a:tcPr>
                    <a:solidFill>
                      <a:schemeClr val="accent3">
                        <a:lumMod val="40000"/>
                        <a:lumOff val="60000"/>
                      </a:schemeClr>
                    </a:solidFill>
                  </a:tcPr>
                </a:tc>
                <a:tc>
                  <a:txBody>
                    <a:bodyPr/>
                    <a:lstStyle/>
                    <a:p>
                      <a:endParaRPr lang="en-US" dirty="0">
                        <a:solidFill>
                          <a:schemeClr val="tx1"/>
                        </a:solidFill>
                      </a:endParaRPr>
                    </a:p>
                  </a:txBody>
                  <a:tcPr>
                    <a:solidFill>
                      <a:schemeClr val="accent3">
                        <a:lumMod val="40000"/>
                        <a:lumOff val="60000"/>
                      </a:schemeClr>
                    </a:solidFill>
                  </a:tcPr>
                </a:tc>
                <a:tc>
                  <a:txBody>
                    <a:bodyPr/>
                    <a:lstStyle/>
                    <a:p>
                      <a:endParaRPr lang="en-US" dirty="0">
                        <a:solidFill>
                          <a:schemeClr val="tx1"/>
                        </a:solidFill>
                      </a:endParaRPr>
                    </a:p>
                  </a:txBody>
                  <a:tcPr>
                    <a:solidFill>
                      <a:schemeClr val="accent3">
                        <a:lumMod val="40000"/>
                        <a:lumOff val="60000"/>
                      </a:schemeClr>
                    </a:solidFill>
                  </a:tcPr>
                </a:tc>
                <a:tc>
                  <a:txBody>
                    <a:bodyPr/>
                    <a:lstStyle/>
                    <a:p>
                      <a:endParaRPr lang="en-US"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1"/>
                  </a:ext>
                </a:extLst>
              </a:tr>
              <a:tr h="370840">
                <a:tc>
                  <a:txBody>
                    <a:bodyPr/>
                    <a:lstStyle/>
                    <a:p>
                      <a:r>
                        <a:rPr lang="en-US" dirty="0" err="1">
                          <a:solidFill>
                            <a:schemeClr val="tx1"/>
                          </a:solidFill>
                        </a:rPr>
                        <a:t>Riham</a:t>
                      </a:r>
                      <a:endParaRPr lang="en-US" dirty="0">
                        <a:solidFill>
                          <a:schemeClr val="tx1"/>
                        </a:solidFill>
                      </a:endParaRPr>
                    </a:p>
                  </a:txBody>
                  <a:tcPr>
                    <a:solidFill>
                      <a:schemeClr val="accent3">
                        <a:lumMod val="40000"/>
                        <a:lumOff val="60000"/>
                      </a:schemeClr>
                    </a:solidFill>
                  </a:tcPr>
                </a:tc>
                <a:tc>
                  <a:txBody>
                    <a:bodyPr/>
                    <a:lstStyle/>
                    <a:p>
                      <a:pPr algn="r"/>
                      <a:r>
                        <a:rPr lang="en-US" dirty="0">
                          <a:solidFill>
                            <a:schemeClr val="tx1"/>
                          </a:solidFill>
                        </a:rPr>
                        <a:t>0</a:t>
                      </a:r>
                    </a:p>
                  </a:txBody>
                  <a:tcPr>
                    <a:solidFill>
                      <a:schemeClr val="accent3">
                        <a:lumMod val="40000"/>
                        <a:lumOff val="60000"/>
                      </a:schemeClr>
                    </a:solidFill>
                  </a:tcPr>
                </a:tc>
                <a:tc>
                  <a:txBody>
                    <a:bodyPr/>
                    <a:lstStyle/>
                    <a:p>
                      <a:pPr algn="r"/>
                      <a:endParaRPr lang="en-US" dirty="0">
                        <a:solidFill>
                          <a:schemeClr val="tx1"/>
                        </a:solidFill>
                      </a:endParaRPr>
                    </a:p>
                  </a:txBody>
                  <a:tcPr>
                    <a:solidFill>
                      <a:schemeClr val="accent3">
                        <a:lumMod val="40000"/>
                        <a:lumOff val="60000"/>
                      </a:schemeClr>
                    </a:solidFill>
                  </a:tcPr>
                </a:tc>
                <a:tc>
                  <a:txBody>
                    <a:bodyPr/>
                    <a:lstStyle/>
                    <a:p>
                      <a:pPr algn="r"/>
                      <a:endParaRPr lang="en-US" dirty="0">
                        <a:solidFill>
                          <a:schemeClr val="tx1"/>
                        </a:solidFill>
                      </a:endParaRPr>
                    </a:p>
                  </a:txBody>
                  <a:tcPr>
                    <a:solidFill>
                      <a:schemeClr val="accent3">
                        <a:lumMod val="40000"/>
                        <a:lumOff val="60000"/>
                      </a:schemeClr>
                    </a:solidFill>
                  </a:tcPr>
                </a:tc>
                <a:tc>
                  <a:txBody>
                    <a:bodyPr/>
                    <a:lstStyle/>
                    <a:p>
                      <a:endParaRPr lang="en-US"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2"/>
                  </a:ext>
                </a:extLst>
              </a:tr>
              <a:tr h="370840">
                <a:tc>
                  <a:txBody>
                    <a:bodyPr/>
                    <a:lstStyle/>
                    <a:p>
                      <a:r>
                        <a:rPr lang="en-US" dirty="0" err="1">
                          <a:solidFill>
                            <a:schemeClr val="tx1"/>
                          </a:solidFill>
                        </a:rPr>
                        <a:t>Ayshea</a:t>
                      </a:r>
                      <a:endParaRPr lang="en-US" dirty="0">
                        <a:solidFill>
                          <a:schemeClr val="tx1"/>
                        </a:solidFill>
                      </a:endParaRPr>
                    </a:p>
                  </a:txBody>
                  <a:tcPr>
                    <a:solidFill>
                      <a:schemeClr val="accent3">
                        <a:lumMod val="40000"/>
                        <a:lumOff val="60000"/>
                      </a:schemeClr>
                    </a:solidFill>
                  </a:tcPr>
                </a:tc>
                <a:tc>
                  <a:txBody>
                    <a:bodyPr/>
                    <a:lstStyle/>
                    <a:p>
                      <a:pPr algn="r"/>
                      <a:r>
                        <a:rPr lang="en-US" dirty="0">
                          <a:solidFill>
                            <a:schemeClr val="tx1"/>
                          </a:solidFill>
                        </a:rPr>
                        <a:t>1</a:t>
                      </a:r>
                    </a:p>
                  </a:txBody>
                  <a:tcPr>
                    <a:solidFill>
                      <a:schemeClr val="accent3">
                        <a:lumMod val="40000"/>
                        <a:lumOff val="60000"/>
                      </a:schemeClr>
                    </a:solidFill>
                  </a:tcPr>
                </a:tc>
                <a:tc>
                  <a:txBody>
                    <a:bodyPr/>
                    <a:lstStyle/>
                    <a:p>
                      <a:pPr algn="r"/>
                      <a:r>
                        <a:rPr lang="en-US" dirty="0">
                          <a:solidFill>
                            <a:schemeClr val="tx1"/>
                          </a:solidFill>
                        </a:rPr>
                        <a:t>1</a:t>
                      </a:r>
                    </a:p>
                  </a:txBody>
                  <a:tcPr>
                    <a:solidFill>
                      <a:schemeClr val="accent3">
                        <a:lumMod val="40000"/>
                        <a:lumOff val="60000"/>
                      </a:schemeClr>
                    </a:solidFill>
                  </a:tcPr>
                </a:tc>
                <a:tc>
                  <a:txBody>
                    <a:bodyPr/>
                    <a:lstStyle/>
                    <a:p>
                      <a:pPr algn="r"/>
                      <a:endParaRPr lang="en-US" dirty="0">
                        <a:solidFill>
                          <a:schemeClr val="tx1"/>
                        </a:solidFill>
                      </a:endParaRPr>
                    </a:p>
                  </a:txBody>
                  <a:tcPr>
                    <a:solidFill>
                      <a:schemeClr val="accent3">
                        <a:lumMod val="40000"/>
                        <a:lumOff val="60000"/>
                      </a:schemeClr>
                    </a:solidFill>
                  </a:tcPr>
                </a:tc>
                <a:tc>
                  <a:txBody>
                    <a:bodyPr/>
                    <a:lstStyle/>
                    <a:p>
                      <a:endParaRPr lang="en-US"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US" dirty="0" err="1">
                          <a:solidFill>
                            <a:schemeClr val="tx1"/>
                          </a:solidFill>
                        </a:rPr>
                        <a:t>Vikram</a:t>
                      </a:r>
                      <a:endParaRPr lang="en-US" dirty="0">
                        <a:solidFill>
                          <a:schemeClr val="tx1"/>
                        </a:solidFill>
                      </a:endParaRPr>
                    </a:p>
                  </a:txBody>
                  <a:tcPr>
                    <a:solidFill>
                      <a:schemeClr val="accent3">
                        <a:lumMod val="40000"/>
                        <a:lumOff val="60000"/>
                      </a:schemeClr>
                    </a:solidFill>
                  </a:tcPr>
                </a:tc>
                <a:tc>
                  <a:txBody>
                    <a:bodyPr/>
                    <a:lstStyle/>
                    <a:p>
                      <a:pPr algn="r"/>
                      <a:r>
                        <a:rPr lang="en-US" dirty="0">
                          <a:solidFill>
                            <a:schemeClr val="tx1"/>
                          </a:solidFill>
                        </a:rPr>
                        <a:t>0</a:t>
                      </a:r>
                    </a:p>
                  </a:txBody>
                  <a:tcPr>
                    <a:solidFill>
                      <a:schemeClr val="accent3">
                        <a:lumMod val="40000"/>
                        <a:lumOff val="60000"/>
                      </a:schemeClr>
                    </a:solidFill>
                  </a:tcPr>
                </a:tc>
                <a:tc>
                  <a:txBody>
                    <a:bodyPr/>
                    <a:lstStyle/>
                    <a:p>
                      <a:pPr algn="r"/>
                      <a:r>
                        <a:rPr lang="en-US" dirty="0">
                          <a:solidFill>
                            <a:schemeClr val="tx1"/>
                          </a:solidFill>
                        </a:rPr>
                        <a:t>0</a:t>
                      </a:r>
                    </a:p>
                  </a:txBody>
                  <a:tcPr>
                    <a:solidFill>
                      <a:schemeClr val="accent3">
                        <a:lumMod val="40000"/>
                        <a:lumOff val="60000"/>
                      </a:schemeClr>
                    </a:solidFill>
                  </a:tcPr>
                </a:tc>
                <a:tc>
                  <a:txBody>
                    <a:bodyPr/>
                    <a:lstStyle/>
                    <a:p>
                      <a:pPr algn="r"/>
                      <a:r>
                        <a:rPr lang="en-US" dirty="0">
                          <a:solidFill>
                            <a:schemeClr val="tx1"/>
                          </a:solidFill>
                        </a:rPr>
                        <a:t>0</a:t>
                      </a:r>
                    </a:p>
                  </a:txBody>
                  <a:tcPr>
                    <a:solidFill>
                      <a:schemeClr val="accent3">
                        <a:lumMod val="40000"/>
                        <a:lumOff val="60000"/>
                      </a:schemeClr>
                    </a:solidFill>
                  </a:tcPr>
                </a:tc>
                <a:tc>
                  <a:txBody>
                    <a:bodyPr/>
                    <a:lstStyle/>
                    <a:p>
                      <a:endParaRPr lang="en-US"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Modes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Modes</a:t>
            </a:r>
          </a:p>
        </p:txBody>
      </p:sp>
      <p:sp>
        <p:nvSpPr>
          <p:cNvPr id="3" name="Content Placeholder 2"/>
          <p:cNvSpPr>
            <a:spLocks noGrp="1"/>
          </p:cNvSpPr>
          <p:nvPr>
            <p:ph sz="quarter" idx="1"/>
          </p:nvPr>
        </p:nvSpPr>
        <p:spPr/>
        <p:txBody>
          <a:bodyPr/>
          <a:lstStyle/>
          <a:p>
            <a:r>
              <a:rPr lang="en-US" dirty="0"/>
              <a:t>A mode is a class of nodes in a network.</a:t>
            </a:r>
          </a:p>
          <a:p>
            <a:endParaRPr lang="en-US" dirty="0"/>
          </a:p>
          <a:p>
            <a:r>
              <a:rPr lang="en-US" dirty="0"/>
              <a:t>Network analysis typically involves only one mode.</a:t>
            </a:r>
          </a:p>
          <a:p>
            <a:endParaRPr lang="en-US" dirty="0"/>
          </a:p>
          <a:p>
            <a:r>
              <a:rPr lang="en-US" dirty="0"/>
              <a:t>For example, friendships among a group of students would usually be modeled using one mode.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Example: One-Mode Network</a:t>
            </a:r>
          </a:p>
        </p:txBody>
      </p:sp>
      <p:pic>
        <p:nvPicPr>
          <p:cNvPr id="4" name="Content Placeholder 3" descr="KrackhardtFriendship.jpg"/>
          <p:cNvPicPr>
            <a:picLocks noGrp="1" noChangeAspect="1"/>
          </p:cNvPicPr>
          <p:nvPr>
            <p:ph sz="quarter" idx="1"/>
          </p:nvPr>
        </p:nvPicPr>
        <p:blipFill>
          <a:blip r:embed="rId2" cstate="print"/>
          <a:stretch>
            <a:fillRect/>
          </a:stretch>
        </p:blipFill>
        <p:spPr>
          <a:xfrm>
            <a:off x="914400" y="1981200"/>
            <a:ext cx="7573415" cy="4572000"/>
          </a:xfrm>
        </p:spPr>
      </p:pic>
      <p:sp>
        <p:nvSpPr>
          <p:cNvPr id="5" name="TextBox 4"/>
          <p:cNvSpPr txBox="1"/>
          <p:nvPr/>
        </p:nvSpPr>
        <p:spPr>
          <a:xfrm>
            <a:off x="990600" y="1524000"/>
            <a:ext cx="7772400" cy="381000"/>
          </a:xfrm>
          <a:prstGeom prst="rect">
            <a:avLst/>
          </a:prstGeom>
          <a:noFill/>
        </p:spPr>
        <p:txBody>
          <a:bodyPr wrap="square" rtlCol="0">
            <a:spAutoFit/>
          </a:bodyPr>
          <a:lstStyle/>
          <a:p>
            <a:r>
              <a:rPr lang="en-US" dirty="0"/>
              <a:t>Friendship Network of workers at a high-tech company (</a:t>
            </a:r>
            <a:r>
              <a:rPr lang="en-US" dirty="0" err="1"/>
              <a:t>Krackhardt</a:t>
            </a:r>
            <a:r>
              <a:rPr lang="en-US" dirty="0"/>
              <a:t> 1992)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Two Modes</a:t>
            </a:r>
          </a:p>
        </p:txBody>
      </p:sp>
      <p:sp>
        <p:nvSpPr>
          <p:cNvPr id="3" name="Content Placeholder 2"/>
          <p:cNvSpPr>
            <a:spLocks noGrp="1"/>
          </p:cNvSpPr>
          <p:nvPr>
            <p:ph sz="quarter" idx="1"/>
          </p:nvPr>
        </p:nvSpPr>
        <p:spPr/>
        <p:txBody>
          <a:bodyPr/>
          <a:lstStyle/>
          <a:p>
            <a:r>
              <a:rPr lang="en-US" dirty="0"/>
              <a:t>Sometimes we want to know how one class of nodes relates to another class of nodes.</a:t>
            </a:r>
          </a:p>
          <a:p>
            <a:r>
              <a:rPr lang="en-US" dirty="0"/>
              <a:t>Examples:</a:t>
            </a:r>
          </a:p>
          <a:p>
            <a:pPr>
              <a:buNone/>
            </a:pPr>
            <a:endParaRPr lang="en-US" dirty="0"/>
          </a:p>
          <a:p>
            <a:pPr>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3117754293"/>
              </p:ext>
            </p:extLst>
          </p:nvPr>
        </p:nvGraphicFramePr>
        <p:xfrm>
          <a:off x="762000" y="3124200"/>
          <a:ext cx="7620000" cy="265176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57200">
                <a:tc>
                  <a:txBody>
                    <a:bodyPr/>
                    <a:lstStyle/>
                    <a:p>
                      <a:r>
                        <a:rPr lang="en-US" dirty="0"/>
                        <a:t>Mode</a:t>
                      </a:r>
                      <a:r>
                        <a:rPr lang="en-US" baseline="0" dirty="0"/>
                        <a:t> 1</a:t>
                      </a:r>
                      <a:endParaRPr lang="en-US" dirty="0"/>
                    </a:p>
                  </a:txBody>
                  <a:tcPr/>
                </a:tc>
                <a:tc>
                  <a:txBody>
                    <a:bodyPr/>
                    <a:lstStyle/>
                    <a:p>
                      <a:r>
                        <a:rPr lang="en-US" dirty="0"/>
                        <a:t>Mode 2</a:t>
                      </a:r>
                    </a:p>
                  </a:txBody>
                  <a:tcPr/>
                </a:tc>
                <a:extLst>
                  <a:ext uri="{0D108BD9-81ED-4DB2-BD59-A6C34878D82A}">
                    <a16:rowId xmlns:a16="http://schemas.microsoft.com/office/drawing/2014/main" val="10000"/>
                  </a:ext>
                </a:extLst>
              </a:tr>
              <a:tr h="298569">
                <a:tc>
                  <a:txBody>
                    <a:bodyPr/>
                    <a:lstStyle/>
                    <a:p>
                      <a:r>
                        <a:rPr lang="en-US" dirty="0"/>
                        <a:t>Mentor</a:t>
                      </a:r>
                    </a:p>
                  </a:txBody>
                  <a:tcPr/>
                </a:tc>
                <a:tc>
                  <a:txBody>
                    <a:bodyPr/>
                    <a:lstStyle/>
                    <a:p>
                      <a:r>
                        <a:rPr lang="en-US" dirty="0"/>
                        <a:t>Mentee</a:t>
                      </a:r>
                    </a:p>
                  </a:txBody>
                  <a:tcPr/>
                </a:tc>
                <a:extLst>
                  <a:ext uri="{0D108BD9-81ED-4DB2-BD59-A6C34878D82A}">
                    <a16:rowId xmlns:a16="http://schemas.microsoft.com/office/drawing/2014/main" val="10001"/>
                  </a:ext>
                </a:extLst>
              </a:tr>
              <a:tr h="298569">
                <a:tc>
                  <a:txBody>
                    <a:bodyPr/>
                    <a:lstStyle/>
                    <a:p>
                      <a:r>
                        <a:rPr lang="en-US" dirty="0"/>
                        <a:t>People</a:t>
                      </a:r>
                    </a:p>
                  </a:txBody>
                  <a:tcPr/>
                </a:tc>
                <a:tc>
                  <a:txBody>
                    <a:bodyPr/>
                    <a:lstStyle/>
                    <a:p>
                      <a:r>
                        <a:rPr lang="en-US" dirty="0"/>
                        <a:t>Events</a:t>
                      </a:r>
                    </a:p>
                  </a:txBody>
                  <a:tcPr/>
                </a:tc>
                <a:extLst>
                  <a:ext uri="{0D108BD9-81ED-4DB2-BD59-A6C34878D82A}">
                    <a16:rowId xmlns:a16="http://schemas.microsoft.com/office/drawing/2014/main" val="10002"/>
                  </a:ext>
                </a:extLst>
              </a:tr>
              <a:tr h="298569">
                <a:tc>
                  <a:txBody>
                    <a:bodyPr/>
                    <a:lstStyle/>
                    <a:p>
                      <a:r>
                        <a:rPr lang="en-US" dirty="0"/>
                        <a:t>Firms</a:t>
                      </a:r>
                    </a:p>
                  </a:txBody>
                  <a:tcPr/>
                </a:tc>
                <a:tc>
                  <a:txBody>
                    <a:bodyPr/>
                    <a:lstStyle/>
                    <a:p>
                      <a:r>
                        <a:rPr lang="en-US" dirty="0"/>
                        <a:t>Trade Associations</a:t>
                      </a:r>
                    </a:p>
                  </a:txBody>
                  <a:tcPr/>
                </a:tc>
                <a:extLst>
                  <a:ext uri="{0D108BD9-81ED-4DB2-BD59-A6C34878D82A}">
                    <a16:rowId xmlns:a16="http://schemas.microsoft.com/office/drawing/2014/main" val="10003"/>
                  </a:ext>
                </a:extLst>
              </a:tr>
              <a:tr h="298569">
                <a:tc>
                  <a:txBody>
                    <a:bodyPr/>
                    <a:lstStyle/>
                    <a:p>
                      <a:r>
                        <a:rPr lang="en-US" dirty="0"/>
                        <a:t>Interest Groups</a:t>
                      </a:r>
                    </a:p>
                  </a:txBody>
                  <a:tcPr/>
                </a:tc>
                <a:tc>
                  <a:txBody>
                    <a:bodyPr/>
                    <a:lstStyle/>
                    <a:p>
                      <a:r>
                        <a:rPr lang="en-US" dirty="0"/>
                        <a:t>Coalitions</a:t>
                      </a:r>
                    </a:p>
                  </a:txBody>
                  <a:tcPr/>
                </a:tc>
                <a:extLst>
                  <a:ext uri="{0D108BD9-81ED-4DB2-BD59-A6C34878D82A}">
                    <a16:rowId xmlns:a16="http://schemas.microsoft.com/office/drawing/2014/main" val="10004"/>
                  </a:ext>
                </a:extLst>
              </a:tr>
              <a:tr h="298569">
                <a:tc>
                  <a:txBody>
                    <a:bodyPr/>
                    <a:lstStyle/>
                    <a:p>
                      <a:r>
                        <a:rPr lang="en-US" dirty="0"/>
                        <a:t>Legislators</a:t>
                      </a:r>
                    </a:p>
                  </a:txBody>
                  <a:tcPr/>
                </a:tc>
                <a:tc>
                  <a:txBody>
                    <a:bodyPr/>
                    <a:lstStyle/>
                    <a:p>
                      <a:r>
                        <a:rPr lang="en-US" dirty="0"/>
                        <a:t>Caucuses</a:t>
                      </a:r>
                    </a:p>
                  </a:txBody>
                  <a:tcPr/>
                </a:tc>
                <a:extLst>
                  <a:ext uri="{0D108BD9-81ED-4DB2-BD59-A6C34878D82A}">
                    <a16:rowId xmlns:a16="http://schemas.microsoft.com/office/drawing/2014/main" val="10005"/>
                  </a:ext>
                </a:extLst>
              </a:tr>
              <a:tr h="298569">
                <a:tc>
                  <a:txBody>
                    <a:bodyPr/>
                    <a:lstStyle/>
                    <a:p>
                      <a:r>
                        <a:rPr lang="en-US" dirty="0"/>
                        <a:t>Nation</a:t>
                      </a:r>
                      <a:r>
                        <a:rPr lang="en-US" baseline="0" dirty="0"/>
                        <a:t> States</a:t>
                      </a:r>
                      <a:endParaRPr lang="en-US" dirty="0"/>
                    </a:p>
                  </a:txBody>
                  <a:tcPr/>
                </a:tc>
                <a:tc>
                  <a:txBody>
                    <a:bodyPr/>
                    <a:lstStyle/>
                    <a:p>
                      <a:r>
                        <a:rPr lang="en-US" dirty="0"/>
                        <a:t>Treaties</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One-Mode vs. Two-Mode Models</a:t>
            </a:r>
          </a:p>
        </p:txBody>
      </p:sp>
      <p:sp>
        <p:nvSpPr>
          <p:cNvPr id="3" name="Content Placeholder 2"/>
          <p:cNvSpPr>
            <a:spLocks noGrp="1"/>
          </p:cNvSpPr>
          <p:nvPr>
            <p:ph sz="quarter" idx="1"/>
          </p:nvPr>
        </p:nvSpPr>
        <p:spPr/>
        <p:txBody>
          <a:bodyPr/>
          <a:lstStyle/>
          <a:p>
            <a:r>
              <a:rPr lang="en-US" dirty="0"/>
              <a:t>One-mode models are simpler and more parsimonious.</a:t>
            </a:r>
          </a:p>
          <a:p>
            <a:endParaRPr lang="en-US" dirty="0"/>
          </a:p>
          <a:p>
            <a:r>
              <a:rPr lang="en-US" dirty="0"/>
              <a:t>Two-mode data are more realistic but less parsimonious</a:t>
            </a:r>
          </a:p>
          <a:p>
            <a:endParaRPr lang="en-US" dirty="0"/>
          </a:p>
          <a:p>
            <a:r>
              <a:rPr lang="en-US" dirty="0"/>
              <a:t>We want to think about the trade offs of modeling our data using one mode versus two modes.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From Two Modes to One Mode</a:t>
            </a:r>
          </a:p>
        </p:txBody>
      </p:sp>
      <p:sp>
        <p:nvSpPr>
          <p:cNvPr id="3" name="Content Placeholder 2"/>
          <p:cNvSpPr>
            <a:spLocks noGrp="1"/>
          </p:cNvSpPr>
          <p:nvPr>
            <p:ph sz="quarter" idx="1"/>
          </p:nvPr>
        </p:nvSpPr>
        <p:spPr/>
        <p:txBody>
          <a:bodyPr>
            <a:normAutofit fontScale="77500" lnSpcReduction="20000"/>
          </a:bodyPr>
          <a:lstStyle/>
          <a:p>
            <a:r>
              <a:rPr lang="en-US" dirty="0"/>
              <a:t>Ronald L. </a:t>
            </a:r>
            <a:r>
              <a:rPr lang="en-US" dirty="0" err="1"/>
              <a:t>Breiger</a:t>
            </a:r>
            <a:r>
              <a:rPr lang="en-US" dirty="0"/>
              <a:t>, "The Duality of Persons and Groups," </a:t>
            </a:r>
            <a:r>
              <a:rPr lang="en-US" i="1" dirty="0"/>
              <a:t>Social Forces</a:t>
            </a:r>
            <a:r>
              <a:rPr lang="en-US" dirty="0"/>
              <a:t> (1974).</a:t>
            </a:r>
          </a:p>
          <a:p>
            <a:endParaRPr lang="en-US" dirty="0"/>
          </a:p>
          <a:p>
            <a:r>
              <a:rPr lang="en-US" dirty="0"/>
              <a:t>If data have two modes, it is possible to reduce the dimensionality of the data using either mode.</a:t>
            </a:r>
          </a:p>
          <a:p>
            <a:endParaRPr lang="en-US" dirty="0"/>
          </a:p>
          <a:p>
            <a:r>
              <a:rPr lang="en-US" dirty="0"/>
              <a:t>Example: If two-mode data have people (Mode X) and organizations (Mode Y), it is possible to reduce them to either people only or organizations only.</a:t>
            </a:r>
          </a:p>
          <a:p>
            <a:endParaRPr lang="en-US" dirty="0"/>
          </a:p>
          <a:p>
            <a:r>
              <a:rPr lang="en-US" dirty="0"/>
              <a:t>Mode X: People linked by their co-membership in organizations.</a:t>
            </a:r>
          </a:p>
          <a:p>
            <a:endParaRPr lang="en-US" dirty="0"/>
          </a:p>
          <a:p>
            <a:r>
              <a:rPr lang="en-US" dirty="0"/>
              <a:t>Mode Y: Organizations linked by common members.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solidFill>
                  <a:srgbClr val="002060"/>
                </a:solidFill>
              </a:rPr>
              <a:t>Example: People and Organizations in the </a:t>
            </a:r>
            <a:br>
              <a:rPr lang="en-US" dirty="0">
                <a:solidFill>
                  <a:srgbClr val="002060"/>
                </a:solidFill>
              </a:rPr>
            </a:br>
            <a:r>
              <a:rPr lang="en-US" dirty="0">
                <a:solidFill>
                  <a:srgbClr val="002060"/>
                </a:solidFill>
              </a:rPr>
              <a:t>USA Antiwar Movement</a:t>
            </a:r>
          </a:p>
        </p:txBody>
      </p:sp>
      <p:sp>
        <p:nvSpPr>
          <p:cNvPr id="3" name="Content Placeholder 2"/>
          <p:cNvSpPr>
            <a:spLocks noGrp="1"/>
          </p:cNvSpPr>
          <p:nvPr>
            <p:ph sz="quarter" idx="1"/>
          </p:nvPr>
        </p:nvSpPr>
        <p:spPr/>
        <p:txBody>
          <a:bodyPr/>
          <a:lstStyle/>
          <a:p>
            <a:r>
              <a:rPr lang="en-US" dirty="0"/>
              <a:t>Two-mode network (Circles=People;  Squares=Orgs)</a:t>
            </a:r>
          </a:p>
          <a:p>
            <a:pPr>
              <a:buNone/>
            </a:pPr>
            <a:endParaRPr lang="en-US" dirty="0"/>
          </a:p>
        </p:txBody>
      </p:sp>
      <p:pic>
        <p:nvPicPr>
          <p:cNvPr id="4" name="Picture 3" descr="Antiwar2mode.jpg"/>
          <p:cNvPicPr>
            <a:picLocks noChangeAspect="1"/>
          </p:cNvPicPr>
          <p:nvPr/>
        </p:nvPicPr>
        <p:blipFill>
          <a:blip r:embed="rId2" cstate="print"/>
          <a:stretch>
            <a:fillRect/>
          </a:stretch>
        </p:blipFill>
        <p:spPr>
          <a:xfrm>
            <a:off x="1066800" y="2209800"/>
            <a:ext cx="6934200" cy="418611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Organizations Linked by Common Members</a:t>
            </a:r>
          </a:p>
        </p:txBody>
      </p:sp>
      <p:sp>
        <p:nvSpPr>
          <p:cNvPr id="3" name="Content Placeholder 2"/>
          <p:cNvSpPr>
            <a:spLocks noGrp="1"/>
          </p:cNvSpPr>
          <p:nvPr>
            <p:ph sz="quarter" idx="1"/>
          </p:nvPr>
        </p:nvSpPr>
        <p:spPr/>
        <p:txBody>
          <a:bodyPr/>
          <a:lstStyle/>
          <a:p>
            <a:r>
              <a:rPr lang="en-US" dirty="0"/>
              <a:t>One-Mode Network</a:t>
            </a:r>
          </a:p>
          <a:p>
            <a:endParaRPr lang="en-US" dirty="0"/>
          </a:p>
        </p:txBody>
      </p:sp>
      <p:pic>
        <p:nvPicPr>
          <p:cNvPr id="4" name="Picture 3" descr="Antiwar1modeorganizations.jpg"/>
          <p:cNvPicPr>
            <a:picLocks noChangeAspect="1"/>
          </p:cNvPicPr>
          <p:nvPr/>
        </p:nvPicPr>
        <p:blipFill>
          <a:blip r:embed="rId2" cstate="print"/>
          <a:stretch>
            <a:fillRect/>
          </a:stretch>
        </p:blipFill>
        <p:spPr>
          <a:xfrm>
            <a:off x="1143000" y="1981200"/>
            <a:ext cx="6970803" cy="4208209"/>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People linked by Organizational Co-membership</a:t>
            </a:r>
          </a:p>
        </p:txBody>
      </p:sp>
      <p:sp>
        <p:nvSpPr>
          <p:cNvPr id="3" name="Content Placeholder 2"/>
          <p:cNvSpPr>
            <a:spLocks noGrp="1"/>
          </p:cNvSpPr>
          <p:nvPr>
            <p:ph sz="quarter" idx="1"/>
          </p:nvPr>
        </p:nvSpPr>
        <p:spPr/>
        <p:txBody>
          <a:bodyPr/>
          <a:lstStyle/>
          <a:p>
            <a:r>
              <a:rPr lang="en-US" dirty="0"/>
              <a:t>One-mode network</a:t>
            </a:r>
          </a:p>
          <a:p>
            <a:pPr>
              <a:buNone/>
            </a:pPr>
            <a:endParaRPr lang="en-US" dirty="0"/>
          </a:p>
          <a:p>
            <a:endParaRPr lang="en-US" dirty="0"/>
          </a:p>
        </p:txBody>
      </p:sp>
      <p:pic>
        <p:nvPicPr>
          <p:cNvPr id="4" name="Picture 3" descr="Antiwar1modepeople.jpg"/>
          <p:cNvPicPr>
            <a:picLocks noChangeAspect="1"/>
          </p:cNvPicPr>
          <p:nvPr/>
        </p:nvPicPr>
        <p:blipFill>
          <a:blip r:embed="rId2" cstate="print"/>
          <a:stretch>
            <a:fillRect/>
          </a:stretch>
        </p:blipFill>
        <p:spPr>
          <a:xfrm>
            <a:off x="1295400" y="1981200"/>
            <a:ext cx="7010400" cy="42321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875E-0043-30EB-731C-050EF410BD8C}"/>
              </a:ext>
            </a:extLst>
          </p:cNvPr>
          <p:cNvSpPr>
            <a:spLocks noGrp="1"/>
          </p:cNvSpPr>
          <p:nvPr>
            <p:ph type="title"/>
          </p:nvPr>
        </p:nvSpPr>
        <p:spPr/>
        <p:txBody>
          <a:bodyPr/>
          <a:lstStyle/>
          <a:p>
            <a:r>
              <a:rPr lang="en-US" dirty="0">
                <a:solidFill>
                  <a:srgbClr val="002060"/>
                </a:solidFill>
              </a:rPr>
              <a:t>Advice on Data Selection</a:t>
            </a:r>
            <a:endParaRPr lang="en-GB" dirty="0">
              <a:solidFill>
                <a:srgbClr val="002060"/>
              </a:solidFill>
            </a:endParaRPr>
          </a:p>
        </p:txBody>
      </p:sp>
      <p:sp>
        <p:nvSpPr>
          <p:cNvPr id="3" name="Content Placeholder 2">
            <a:extLst>
              <a:ext uri="{FF2B5EF4-FFF2-40B4-BE49-F238E27FC236}">
                <a16:creationId xmlns:a16="http://schemas.microsoft.com/office/drawing/2014/main" id="{28EFA973-5822-572D-A489-934A11BFC4E6}"/>
              </a:ext>
            </a:extLst>
          </p:cNvPr>
          <p:cNvSpPr>
            <a:spLocks noGrp="1"/>
          </p:cNvSpPr>
          <p:nvPr>
            <p:ph sz="quarter" idx="1"/>
          </p:nvPr>
        </p:nvSpPr>
        <p:spPr/>
        <p:txBody>
          <a:bodyPr/>
          <a:lstStyle/>
          <a:p>
            <a:r>
              <a:rPr lang="en-US" dirty="0"/>
              <a:t>If you are already using network data, then you may be able to use it for your project.</a:t>
            </a:r>
          </a:p>
          <a:p>
            <a:r>
              <a:rPr lang="en-US" dirty="0"/>
              <a:t>If not, try to find an existing dataset in your general area of interest.</a:t>
            </a:r>
          </a:p>
          <a:p>
            <a:r>
              <a:rPr lang="en-US" dirty="0"/>
              <a:t>Most journal articles these days make data available along with publication.  Consult journals such as </a:t>
            </a:r>
            <a:r>
              <a:rPr lang="en-US" i="1" dirty="0"/>
              <a:t>Social Networks </a:t>
            </a:r>
            <a:r>
              <a:rPr lang="en-US" dirty="0"/>
              <a:t>and </a:t>
            </a:r>
            <a:r>
              <a:rPr lang="en-US" i="1" dirty="0"/>
              <a:t>Network Science</a:t>
            </a:r>
            <a:r>
              <a:rPr lang="en-US" dirty="0"/>
              <a:t>.</a:t>
            </a:r>
          </a:p>
          <a:p>
            <a:r>
              <a:rPr lang="en-US" dirty="0"/>
              <a:t>Harvard Dataverse may be a good source of data: </a:t>
            </a:r>
            <a:r>
              <a:rPr lang="en-US" dirty="0">
                <a:hlinkClick r:id="rId2"/>
              </a:rPr>
              <a:t>https://dataverse.harvard.edu/</a:t>
            </a:r>
            <a:r>
              <a:rPr lang="en-US" dirty="0"/>
              <a:t> </a:t>
            </a:r>
            <a:endParaRPr lang="en-GB" dirty="0"/>
          </a:p>
        </p:txBody>
      </p:sp>
    </p:spTree>
    <p:extLst>
      <p:ext uri="{BB962C8B-B14F-4D97-AF65-F5344CB8AC3E}">
        <p14:creationId xmlns:p14="http://schemas.microsoft.com/office/powerpoint/2010/main" val="1856514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Discussion: Which Graph is Most Revealing?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A Polished Example</a:t>
            </a:r>
          </a:p>
        </p:txBody>
      </p:sp>
      <p:pic>
        <p:nvPicPr>
          <p:cNvPr id="4" name="Content Placeholder 3" descr="2007_Mobilization_Network.jpg"/>
          <p:cNvPicPr>
            <a:picLocks noGrp="1" noChangeAspect="1"/>
          </p:cNvPicPr>
          <p:nvPr>
            <p:ph sz="quarter" idx="1"/>
          </p:nvPr>
        </p:nvPicPr>
        <p:blipFill>
          <a:blip r:embed="rId2" cstate="print"/>
          <a:stretch>
            <a:fillRect/>
          </a:stretch>
        </p:blipFill>
        <p:spPr>
          <a:xfrm>
            <a:off x="0" y="1524000"/>
            <a:ext cx="9088098" cy="54864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Advantages vs. Disadvantages</a:t>
            </a:r>
          </a:p>
        </p:txBody>
      </p:sp>
      <p:sp>
        <p:nvSpPr>
          <p:cNvPr id="3" name="Content Placeholder 2"/>
          <p:cNvSpPr>
            <a:spLocks noGrp="1"/>
          </p:cNvSpPr>
          <p:nvPr>
            <p:ph sz="quarter" idx="1"/>
          </p:nvPr>
        </p:nvSpPr>
        <p:spPr>
          <a:xfrm>
            <a:off x="304800" y="1524000"/>
            <a:ext cx="8503920" cy="4572000"/>
          </a:xfrm>
        </p:spPr>
        <p:txBody>
          <a:bodyPr>
            <a:normAutofit fontScale="92500" lnSpcReduction="20000"/>
          </a:bodyPr>
          <a:lstStyle/>
          <a:p>
            <a:pPr>
              <a:buNone/>
            </a:pPr>
            <a:r>
              <a:rPr lang="en-US" b="1" dirty="0"/>
              <a:t>Advantages of Going from 2-mode to 1-mode</a:t>
            </a:r>
          </a:p>
          <a:p>
            <a:r>
              <a:rPr lang="en-US" dirty="0"/>
              <a:t>Reduce the dimension of the data</a:t>
            </a:r>
          </a:p>
          <a:p>
            <a:r>
              <a:rPr lang="en-US" dirty="0"/>
              <a:t>Make it easier to visualize</a:t>
            </a:r>
          </a:p>
          <a:p>
            <a:r>
              <a:rPr lang="en-US" dirty="0"/>
              <a:t>Focus on what really matters</a:t>
            </a:r>
          </a:p>
          <a:p>
            <a:pPr>
              <a:buNone/>
            </a:pPr>
            <a:endParaRPr lang="en-US" dirty="0"/>
          </a:p>
          <a:p>
            <a:pPr>
              <a:buNone/>
            </a:pPr>
            <a:r>
              <a:rPr lang="en-US" b="1" dirty="0"/>
              <a:t>Disadvantages of going from 2-mode to 1-mode</a:t>
            </a:r>
          </a:p>
          <a:p>
            <a:r>
              <a:rPr lang="en-US" dirty="0"/>
              <a:t>Lose information</a:t>
            </a:r>
          </a:p>
          <a:p>
            <a:r>
              <a:rPr lang="en-US" dirty="0"/>
              <a:t>Confuse the reader</a:t>
            </a:r>
          </a:p>
          <a:p>
            <a:r>
              <a:rPr lang="en-US" dirty="0"/>
              <a:t>Eliminate the important relationships</a:t>
            </a:r>
          </a:p>
          <a:p>
            <a:pPr>
              <a:buNone/>
            </a:pPr>
            <a:endParaRPr lang="en-US" dirty="0"/>
          </a:p>
          <a:p>
            <a:pPr>
              <a:buNone/>
            </a:pPr>
            <a:r>
              <a:rPr lang="en-US" b="1" dirty="0"/>
              <a:t>Depends entirely on your case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r>
              <a:rPr lang="en-US" dirty="0">
                <a:solidFill>
                  <a:srgbClr val="002060"/>
                </a:solidFill>
              </a:rPr>
              <a:t>Converting Data From Two Modes to One Mode</a:t>
            </a:r>
          </a:p>
        </p:txBody>
      </p:sp>
      <p:graphicFrame>
        <p:nvGraphicFramePr>
          <p:cNvPr id="5" name="Table 4"/>
          <p:cNvGraphicFramePr>
            <a:graphicFrameLocks noGrp="1"/>
          </p:cNvGraphicFramePr>
          <p:nvPr>
            <p:extLst>
              <p:ext uri="{D42A27DB-BD31-4B8C-83A1-F6EECF244321}">
                <p14:modId xmlns:p14="http://schemas.microsoft.com/office/powerpoint/2010/main" val="544666576"/>
              </p:ext>
            </p:extLst>
          </p:nvPr>
        </p:nvGraphicFramePr>
        <p:xfrm>
          <a:off x="2667000" y="2057400"/>
          <a:ext cx="4495800" cy="1664575"/>
        </p:xfrm>
        <a:graphic>
          <a:graphicData uri="http://schemas.openxmlformats.org/drawingml/2006/table">
            <a:tbl>
              <a:tblPr firstRow="1" bandRow="1">
                <a:tableStyleId>{5C22544A-7EE6-4342-B048-85BDC9FD1C3A}</a:tableStyleId>
              </a:tblPr>
              <a:tblGrid>
                <a:gridCol w="899160">
                  <a:extLst>
                    <a:ext uri="{9D8B030D-6E8A-4147-A177-3AD203B41FA5}">
                      <a16:colId xmlns:a16="http://schemas.microsoft.com/office/drawing/2014/main" val="20000"/>
                    </a:ext>
                  </a:extLst>
                </a:gridCol>
                <a:gridCol w="899160">
                  <a:extLst>
                    <a:ext uri="{9D8B030D-6E8A-4147-A177-3AD203B41FA5}">
                      <a16:colId xmlns:a16="http://schemas.microsoft.com/office/drawing/2014/main" val="20001"/>
                    </a:ext>
                  </a:extLst>
                </a:gridCol>
                <a:gridCol w="899160">
                  <a:extLst>
                    <a:ext uri="{9D8B030D-6E8A-4147-A177-3AD203B41FA5}">
                      <a16:colId xmlns:a16="http://schemas.microsoft.com/office/drawing/2014/main" val="20002"/>
                    </a:ext>
                  </a:extLst>
                </a:gridCol>
                <a:gridCol w="899160">
                  <a:extLst>
                    <a:ext uri="{9D8B030D-6E8A-4147-A177-3AD203B41FA5}">
                      <a16:colId xmlns:a16="http://schemas.microsoft.com/office/drawing/2014/main" val="20003"/>
                    </a:ext>
                  </a:extLst>
                </a:gridCol>
                <a:gridCol w="899160">
                  <a:extLst>
                    <a:ext uri="{9D8B030D-6E8A-4147-A177-3AD203B41FA5}">
                      <a16:colId xmlns:a16="http://schemas.microsoft.com/office/drawing/2014/main" val="20004"/>
                    </a:ext>
                  </a:extLst>
                </a:gridCol>
              </a:tblGrid>
              <a:tr h="334505">
                <a:tc>
                  <a:txBody>
                    <a:bodyPr/>
                    <a:lstStyle/>
                    <a:p>
                      <a:endParaRPr lang="en-US" sz="1400" dirty="0"/>
                    </a:p>
                  </a:txBody>
                  <a:tcPr/>
                </a:tc>
                <a:tc>
                  <a:txBody>
                    <a:bodyPr/>
                    <a:lstStyle/>
                    <a:p>
                      <a:r>
                        <a:rPr lang="en-US" sz="1400" b="0" dirty="0">
                          <a:solidFill>
                            <a:schemeClr val="tx1"/>
                          </a:solidFill>
                        </a:rPr>
                        <a:t>Calculus</a:t>
                      </a:r>
                    </a:p>
                  </a:txBody>
                  <a:tcPr/>
                </a:tc>
                <a:tc>
                  <a:txBody>
                    <a:bodyPr/>
                    <a:lstStyle/>
                    <a:p>
                      <a:r>
                        <a:rPr lang="en-US" sz="1400" b="0" dirty="0">
                          <a:solidFill>
                            <a:schemeClr val="tx1"/>
                          </a:solidFill>
                        </a:rPr>
                        <a:t>Physics</a:t>
                      </a:r>
                    </a:p>
                  </a:txBody>
                  <a:tcPr/>
                </a:tc>
                <a:tc>
                  <a:txBody>
                    <a:bodyPr/>
                    <a:lstStyle/>
                    <a:p>
                      <a:r>
                        <a:rPr lang="en-US" sz="1400" b="0" dirty="0">
                          <a:solidFill>
                            <a:schemeClr val="tx1"/>
                          </a:solidFill>
                        </a:rPr>
                        <a:t>Politics</a:t>
                      </a:r>
                    </a:p>
                  </a:txBody>
                  <a:tcPr/>
                </a:tc>
                <a:tc>
                  <a:txBody>
                    <a:bodyPr/>
                    <a:lstStyle/>
                    <a:p>
                      <a:r>
                        <a:rPr lang="en-US" sz="1400" b="0" dirty="0">
                          <a:solidFill>
                            <a:schemeClr val="tx1"/>
                          </a:solidFill>
                        </a:rPr>
                        <a:t>Spanish</a:t>
                      </a:r>
                    </a:p>
                  </a:txBody>
                  <a:tcPr/>
                </a:tc>
                <a:extLst>
                  <a:ext uri="{0D108BD9-81ED-4DB2-BD59-A6C34878D82A}">
                    <a16:rowId xmlns:a16="http://schemas.microsoft.com/office/drawing/2014/main" val="10000"/>
                  </a:ext>
                </a:extLst>
              </a:tr>
              <a:tr h="250806">
                <a:tc>
                  <a:txBody>
                    <a:bodyPr/>
                    <a:lstStyle/>
                    <a:p>
                      <a:r>
                        <a:rPr lang="en-US" sz="1400" dirty="0"/>
                        <a:t>Georg</a:t>
                      </a:r>
                    </a:p>
                  </a:txBody>
                  <a:tcPr>
                    <a:solidFill>
                      <a:schemeClr val="accent1"/>
                    </a:solidFill>
                  </a:tcPr>
                </a:tc>
                <a:tc>
                  <a:txBody>
                    <a:bodyPr/>
                    <a:lstStyle/>
                    <a:p>
                      <a:pPr algn="r"/>
                      <a:r>
                        <a:rPr lang="en-US" sz="1400" dirty="0"/>
                        <a:t>1</a:t>
                      </a:r>
                    </a:p>
                  </a:txBody>
                  <a:tcPr/>
                </a:tc>
                <a:tc>
                  <a:txBody>
                    <a:bodyPr/>
                    <a:lstStyle/>
                    <a:p>
                      <a:pPr algn="r"/>
                      <a:r>
                        <a:rPr lang="en-US" sz="1400" dirty="0"/>
                        <a:t>1</a:t>
                      </a:r>
                    </a:p>
                  </a:txBody>
                  <a:tcPr/>
                </a:tc>
                <a:tc>
                  <a:txBody>
                    <a:bodyPr/>
                    <a:lstStyle/>
                    <a:p>
                      <a:pPr algn="r"/>
                      <a:r>
                        <a:rPr lang="en-US" sz="1400" dirty="0"/>
                        <a:t>0</a:t>
                      </a:r>
                    </a:p>
                  </a:txBody>
                  <a:tcPr/>
                </a:tc>
                <a:tc>
                  <a:txBody>
                    <a:bodyPr/>
                    <a:lstStyle/>
                    <a:p>
                      <a:pPr algn="r"/>
                      <a:r>
                        <a:rPr lang="en-US" sz="1400" dirty="0"/>
                        <a:t>0</a:t>
                      </a:r>
                    </a:p>
                  </a:txBody>
                  <a:tcPr/>
                </a:tc>
                <a:extLst>
                  <a:ext uri="{0D108BD9-81ED-4DB2-BD59-A6C34878D82A}">
                    <a16:rowId xmlns:a16="http://schemas.microsoft.com/office/drawing/2014/main" val="10001"/>
                  </a:ext>
                </a:extLst>
              </a:tr>
              <a:tr h="250806">
                <a:tc>
                  <a:txBody>
                    <a:bodyPr/>
                    <a:lstStyle/>
                    <a:p>
                      <a:r>
                        <a:rPr lang="en-US" sz="1400" dirty="0" err="1"/>
                        <a:t>Riham</a:t>
                      </a:r>
                      <a:endParaRPr lang="en-US" sz="1400" dirty="0"/>
                    </a:p>
                  </a:txBody>
                  <a:tcPr>
                    <a:solidFill>
                      <a:schemeClr val="accent1"/>
                    </a:solidFill>
                  </a:tcPr>
                </a:tc>
                <a:tc>
                  <a:txBody>
                    <a:bodyPr/>
                    <a:lstStyle/>
                    <a:p>
                      <a:pPr algn="r"/>
                      <a:r>
                        <a:rPr lang="en-US" sz="1400" dirty="0"/>
                        <a:t>0</a:t>
                      </a:r>
                    </a:p>
                  </a:txBody>
                  <a:tcPr/>
                </a:tc>
                <a:tc>
                  <a:txBody>
                    <a:bodyPr/>
                    <a:lstStyle/>
                    <a:p>
                      <a:pPr algn="r"/>
                      <a:r>
                        <a:rPr lang="en-US" sz="1400" dirty="0"/>
                        <a:t>0</a:t>
                      </a:r>
                    </a:p>
                  </a:txBody>
                  <a:tcPr/>
                </a:tc>
                <a:tc>
                  <a:txBody>
                    <a:bodyPr/>
                    <a:lstStyle/>
                    <a:p>
                      <a:pPr algn="r"/>
                      <a:r>
                        <a:rPr lang="en-US" sz="1400" dirty="0"/>
                        <a:t>1</a:t>
                      </a:r>
                    </a:p>
                  </a:txBody>
                  <a:tcPr/>
                </a:tc>
                <a:tc>
                  <a:txBody>
                    <a:bodyPr/>
                    <a:lstStyle/>
                    <a:p>
                      <a:pPr algn="r"/>
                      <a:r>
                        <a:rPr lang="en-US" sz="1400" dirty="0"/>
                        <a:t>1</a:t>
                      </a:r>
                    </a:p>
                  </a:txBody>
                  <a:tcPr/>
                </a:tc>
                <a:extLst>
                  <a:ext uri="{0D108BD9-81ED-4DB2-BD59-A6C34878D82A}">
                    <a16:rowId xmlns:a16="http://schemas.microsoft.com/office/drawing/2014/main" val="10002"/>
                  </a:ext>
                </a:extLst>
              </a:tr>
              <a:tr h="272212">
                <a:tc>
                  <a:txBody>
                    <a:bodyPr/>
                    <a:lstStyle/>
                    <a:p>
                      <a:r>
                        <a:rPr lang="en-US" sz="1400" dirty="0" err="1"/>
                        <a:t>Ayshea</a:t>
                      </a:r>
                      <a:endParaRPr lang="en-US" sz="1400" dirty="0"/>
                    </a:p>
                  </a:txBody>
                  <a:tcPr>
                    <a:solidFill>
                      <a:schemeClr val="accent1"/>
                    </a:solidFill>
                  </a:tcPr>
                </a:tc>
                <a:tc>
                  <a:txBody>
                    <a:bodyPr/>
                    <a:lstStyle/>
                    <a:p>
                      <a:pPr algn="r"/>
                      <a:r>
                        <a:rPr lang="en-US" sz="1400" dirty="0"/>
                        <a:t>0</a:t>
                      </a:r>
                    </a:p>
                  </a:txBody>
                  <a:tcPr/>
                </a:tc>
                <a:tc>
                  <a:txBody>
                    <a:bodyPr/>
                    <a:lstStyle/>
                    <a:p>
                      <a:pPr algn="r"/>
                      <a:r>
                        <a:rPr lang="en-US" sz="1400" dirty="0"/>
                        <a:t>1</a:t>
                      </a:r>
                    </a:p>
                  </a:txBody>
                  <a:tcPr/>
                </a:tc>
                <a:tc>
                  <a:txBody>
                    <a:bodyPr/>
                    <a:lstStyle/>
                    <a:p>
                      <a:pPr algn="r"/>
                      <a:r>
                        <a:rPr lang="en-US" sz="1400" dirty="0"/>
                        <a:t>1</a:t>
                      </a:r>
                    </a:p>
                  </a:txBody>
                  <a:tcPr/>
                </a:tc>
                <a:tc>
                  <a:txBody>
                    <a:bodyPr/>
                    <a:lstStyle/>
                    <a:p>
                      <a:pPr algn="r"/>
                      <a:r>
                        <a:rPr lang="en-US" sz="1400" dirty="0"/>
                        <a:t>0</a:t>
                      </a:r>
                    </a:p>
                  </a:txBody>
                  <a:tcPr/>
                </a:tc>
                <a:extLst>
                  <a:ext uri="{0D108BD9-81ED-4DB2-BD59-A6C34878D82A}">
                    <a16:rowId xmlns:a16="http://schemas.microsoft.com/office/drawing/2014/main" val="10003"/>
                  </a:ext>
                </a:extLst>
              </a:tr>
              <a:tr h="415670">
                <a:tc>
                  <a:txBody>
                    <a:bodyPr/>
                    <a:lstStyle/>
                    <a:p>
                      <a:r>
                        <a:rPr lang="en-US" sz="1400" dirty="0" err="1"/>
                        <a:t>Vikram</a:t>
                      </a:r>
                      <a:endParaRPr lang="en-US" sz="1400" dirty="0"/>
                    </a:p>
                  </a:txBody>
                  <a:tcPr>
                    <a:solidFill>
                      <a:schemeClr val="accent1"/>
                    </a:solidFill>
                  </a:tcPr>
                </a:tc>
                <a:tc>
                  <a:txBody>
                    <a:bodyPr/>
                    <a:lstStyle/>
                    <a:p>
                      <a:pPr algn="r"/>
                      <a:r>
                        <a:rPr lang="en-US" sz="1400" dirty="0"/>
                        <a:t>1</a:t>
                      </a:r>
                    </a:p>
                  </a:txBody>
                  <a:tcPr/>
                </a:tc>
                <a:tc>
                  <a:txBody>
                    <a:bodyPr/>
                    <a:lstStyle/>
                    <a:p>
                      <a:pPr algn="r"/>
                      <a:r>
                        <a:rPr lang="en-US" sz="1400" dirty="0"/>
                        <a:t>1</a:t>
                      </a:r>
                    </a:p>
                  </a:txBody>
                  <a:tcPr/>
                </a:tc>
                <a:tc>
                  <a:txBody>
                    <a:bodyPr/>
                    <a:lstStyle/>
                    <a:p>
                      <a:pPr algn="r"/>
                      <a:r>
                        <a:rPr lang="en-US" sz="1400" dirty="0"/>
                        <a:t>0</a:t>
                      </a:r>
                    </a:p>
                  </a:txBody>
                  <a:tcPr/>
                </a:tc>
                <a:tc>
                  <a:txBody>
                    <a:bodyPr/>
                    <a:lstStyle/>
                    <a:p>
                      <a:pPr algn="r"/>
                      <a:r>
                        <a:rPr lang="en-US" sz="1400" dirty="0"/>
                        <a:t>1</a:t>
                      </a:r>
                    </a:p>
                  </a:txBody>
                  <a:tcPr/>
                </a:tc>
                <a:extLst>
                  <a:ext uri="{0D108BD9-81ED-4DB2-BD59-A6C34878D82A}">
                    <a16:rowId xmlns:a16="http://schemas.microsoft.com/office/drawing/2014/main" val="10004"/>
                  </a:ext>
                </a:extLst>
              </a:tr>
            </a:tbl>
          </a:graphicData>
        </a:graphic>
      </p:graphicFrame>
      <p:sp>
        <p:nvSpPr>
          <p:cNvPr id="54313" name="TextBox 6"/>
          <p:cNvSpPr txBox="1">
            <a:spLocks noChangeArrowheads="1"/>
          </p:cNvSpPr>
          <p:nvPr/>
        </p:nvSpPr>
        <p:spPr bwMode="auto">
          <a:xfrm>
            <a:off x="1524000" y="2362200"/>
            <a:ext cx="990600" cy="738188"/>
          </a:xfrm>
          <a:prstGeom prst="rect">
            <a:avLst/>
          </a:prstGeom>
          <a:noFill/>
          <a:ln w="9525">
            <a:noFill/>
            <a:miter lim="800000"/>
            <a:headEnd/>
            <a:tailEnd/>
          </a:ln>
        </p:spPr>
        <p:txBody>
          <a:bodyPr>
            <a:spAutoFit/>
          </a:bodyPr>
          <a:lstStyle/>
          <a:p>
            <a:r>
              <a:rPr lang="en-US" sz="1400" dirty="0"/>
              <a:t>This two-mode</a:t>
            </a:r>
          </a:p>
          <a:p>
            <a:r>
              <a:rPr lang="en-US" sz="1400" dirty="0"/>
              <a:t>network:</a:t>
            </a:r>
          </a:p>
        </p:txBody>
      </p:sp>
      <p:graphicFrame>
        <p:nvGraphicFramePr>
          <p:cNvPr id="6" name="Table 5"/>
          <p:cNvGraphicFramePr>
            <a:graphicFrameLocks noGrp="1"/>
          </p:cNvGraphicFramePr>
          <p:nvPr>
            <p:extLst>
              <p:ext uri="{D42A27DB-BD31-4B8C-83A1-F6EECF244321}">
                <p14:modId xmlns:p14="http://schemas.microsoft.com/office/powerpoint/2010/main" val="3199971255"/>
              </p:ext>
            </p:extLst>
          </p:nvPr>
        </p:nvGraphicFramePr>
        <p:xfrm>
          <a:off x="457200" y="4419600"/>
          <a:ext cx="3581400" cy="1600200"/>
        </p:xfrm>
        <a:graphic>
          <a:graphicData uri="http://schemas.openxmlformats.org/drawingml/2006/table">
            <a:tbl>
              <a:tblPr firstRow="1" bandRow="1">
                <a:tableStyleId>{5C22544A-7EE6-4342-B048-85BDC9FD1C3A}</a:tableStyleId>
              </a:tblPr>
              <a:tblGrid>
                <a:gridCol w="778565">
                  <a:extLst>
                    <a:ext uri="{9D8B030D-6E8A-4147-A177-3AD203B41FA5}">
                      <a16:colId xmlns:a16="http://schemas.microsoft.com/office/drawing/2014/main" val="20000"/>
                    </a:ext>
                  </a:extLst>
                </a:gridCol>
                <a:gridCol w="622852">
                  <a:extLst>
                    <a:ext uri="{9D8B030D-6E8A-4147-A177-3AD203B41FA5}">
                      <a16:colId xmlns:a16="http://schemas.microsoft.com/office/drawing/2014/main" val="20001"/>
                    </a:ext>
                  </a:extLst>
                </a:gridCol>
                <a:gridCol w="700709">
                  <a:extLst>
                    <a:ext uri="{9D8B030D-6E8A-4147-A177-3AD203B41FA5}">
                      <a16:colId xmlns:a16="http://schemas.microsoft.com/office/drawing/2014/main" val="20002"/>
                    </a:ext>
                  </a:extLst>
                </a:gridCol>
                <a:gridCol w="778565">
                  <a:extLst>
                    <a:ext uri="{9D8B030D-6E8A-4147-A177-3AD203B41FA5}">
                      <a16:colId xmlns:a16="http://schemas.microsoft.com/office/drawing/2014/main" val="20003"/>
                    </a:ext>
                  </a:extLst>
                </a:gridCol>
                <a:gridCol w="700709">
                  <a:extLst>
                    <a:ext uri="{9D8B030D-6E8A-4147-A177-3AD203B41FA5}">
                      <a16:colId xmlns:a16="http://schemas.microsoft.com/office/drawing/2014/main" val="20004"/>
                    </a:ext>
                  </a:extLst>
                </a:gridCol>
              </a:tblGrid>
              <a:tr h="296071">
                <a:tc>
                  <a:txBody>
                    <a:bodyPr/>
                    <a:lstStyle/>
                    <a:p>
                      <a:endParaRPr lang="en-US" sz="1200" dirty="0"/>
                    </a:p>
                  </a:txBody>
                  <a:tcPr/>
                </a:tc>
                <a:tc>
                  <a:txBody>
                    <a:bodyPr/>
                    <a:lstStyle/>
                    <a:p>
                      <a:r>
                        <a:rPr lang="en-US" sz="1200" b="0" dirty="0">
                          <a:solidFill>
                            <a:schemeClr val="tx1"/>
                          </a:solidFill>
                        </a:rPr>
                        <a:t>Georg</a:t>
                      </a:r>
                    </a:p>
                  </a:txBody>
                  <a:tcPr/>
                </a:tc>
                <a:tc>
                  <a:txBody>
                    <a:bodyPr/>
                    <a:lstStyle/>
                    <a:p>
                      <a:r>
                        <a:rPr lang="en-US" sz="1200" b="0" dirty="0" err="1">
                          <a:solidFill>
                            <a:schemeClr val="tx1"/>
                          </a:solidFill>
                        </a:rPr>
                        <a:t>Riham</a:t>
                      </a:r>
                      <a:endParaRPr lang="en-US" sz="1200" b="0" dirty="0">
                        <a:solidFill>
                          <a:schemeClr val="tx1"/>
                        </a:solidFill>
                      </a:endParaRPr>
                    </a:p>
                  </a:txBody>
                  <a:tcPr/>
                </a:tc>
                <a:tc>
                  <a:txBody>
                    <a:bodyPr/>
                    <a:lstStyle/>
                    <a:p>
                      <a:r>
                        <a:rPr lang="en-US" sz="1200" b="0" dirty="0" err="1">
                          <a:solidFill>
                            <a:schemeClr val="tx1"/>
                          </a:solidFill>
                        </a:rPr>
                        <a:t>Ayshea</a:t>
                      </a:r>
                      <a:endParaRPr lang="en-US" sz="1200" b="0" dirty="0">
                        <a:solidFill>
                          <a:schemeClr val="tx1"/>
                        </a:solidFill>
                      </a:endParaRPr>
                    </a:p>
                  </a:txBody>
                  <a:tcPr/>
                </a:tc>
                <a:tc>
                  <a:txBody>
                    <a:bodyPr/>
                    <a:lstStyle/>
                    <a:p>
                      <a:r>
                        <a:rPr lang="en-US" sz="1200" b="0" dirty="0" err="1">
                          <a:solidFill>
                            <a:schemeClr val="tx1"/>
                          </a:solidFill>
                        </a:rPr>
                        <a:t>Vikram</a:t>
                      </a:r>
                      <a:endParaRPr lang="en-US" sz="1200" b="0" dirty="0">
                        <a:solidFill>
                          <a:schemeClr val="tx1"/>
                        </a:solidFill>
                      </a:endParaRPr>
                    </a:p>
                  </a:txBody>
                  <a:tcPr/>
                </a:tc>
                <a:extLst>
                  <a:ext uri="{0D108BD9-81ED-4DB2-BD59-A6C34878D82A}">
                    <a16:rowId xmlns:a16="http://schemas.microsoft.com/office/drawing/2014/main" val="10000"/>
                  </a:ext>
                </a:extLst>
              </a:tr>
              <a:tr h="296071">
                <a:tc>
                  <a:txBody>
                    <a:bodyPr/>
                    <a:lstStyle/>
                    <a:p>
                      <a:r>
                        <a:rPr lang="en-US" sz="1200" dirty="0"/>
                        <a:t>Georg</a:t>
                      </a:r>
                    </a:p>
                  </a:txBody>
                  <a:tcPr>
                    <a:solidFill>
                      <a:schemeClr val="accent1"/>
                    </a:solidFil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1"/>
                  </a:ext>
                </a:extLst>
              </a:tr>
              <a:tr h="296071">
                <a:tc>
                  <a:txBody>
                    <a:bodyPr/>
                    <a:lstStyle/>
                    <a:p>
                      <a:r>
                        <a:rPr lang="en-US" sz="1200" dirty="0" err="1"/>
                        <a:t>Riham</a:t>
                      </a:r>
                      <a:endParaRPr lang="en-US" sz="1200" dirty="0"/>
                    </a:p>
                  </a:txBody>
                  <a:tcPr>
                    <a:solidFill>
                      <a:schemeClr val="accent1"/>
                    </a:solidFil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2"/>
                  </a:ext>
                </a:extLst>
              </a:tr>
              <a:tr h="296071">
                <a:tc>
                  <a:txBody>
                    <a:bodyPr/>
                    <a:lstStyle/>
                    <a:p>
                      <a:r>
                        <a:rPr lang="en-US" sz="1200" dirty="0" err="1"/>
                        <a:t>Ayshea</a:t>
                      </a:r>
                      <a:endParaRPr lang="en-US" sz="1200" dirty="0"/>
                    </a:p>
                  </a:txBody>
                  <a:tcPr>
                    <a:solidFill>
                      <a:schemeClr val="accent1"/>
                    </a:solidFil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3"/>
                  </a:ext>
                </a:extLst>
              </a:tr>
              <a:tr h="415916">
                <a:tc>
                  <a:txBody>
                    <a:bodyPr/>
                    <a:lstStyle/>
                    <a:p>
                      <a:r>
                        <a:rPr lang="en-US" sz="1200" dirty="0" err="1"/>
                        <a:t>Vikram</a:t>
                      </a:r>
                      <a:endParaRPr lang="en-US" sz="1200" dirty="0"/>
                    </a:p>
                  </a:txBody>
                  <a:tcPr>
                    <a:solidFill>
                      <a:schemeClr val="accent1"/>
                    </a:solidFil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4"/>
                  </a:ext>
                </a:extLst>
              </a:tr>
            </a:tbl>
          </a:graphicData>
        </a:graphic>
      </p:graphicFrame>
      <p:sp>
        <p:nvSpPr>
          <p:cNvPr id="54352" name="Rectangle 7"/>
          <p:cNvSpPr>
            <a:spLocks noChangeArrowheads="1"/>
          </p:cNvSpPr>
          <p:nvPr/>
        </p:nvSpPr>
        <p:spPr bwMode="auto">
          <a:xfrm>
            <a:off x="533400" y="4038600"/>
            <a:ext cx="3962400" cy="307777"/>
          </a:xfrm>
          <a:prstGeom prst="rect">
            <a:avLst/>
          </a:prstGeom>
          <a:noFill/>
          <a:ln w="9525">
            <a:noFill/>
            <a:miter lim="800000"/>
            <a:headEnd/>
            <a:tailEnd/>
          </a:ln>
        </p:spPr>
        <p:txBody>
          <a:bodyPr wrap="square">
            <a:spAutoFit/>
          </a:bodyPr>
          <a:lstStyle/>
          <a:p>
            <a:r>
              <a:rPr lang="en-US" sz="1400" dirty="0"/>
              <a:t>Can be reduced to this one-mode matrix:</a:t>
            </a:r>
          </a:p>
        </p:txBody>
      </p:sp>
      <p:graphicFrame>
        <p:nvGraphicFramePr>
          <p:cNvPr id="9" name="Table 8"/>
          <p:cNvGraphicFramePr>
            <a:graphicFrameLocks noGrp="1"/>
          </p:cNvGraphicFramePr>
          <p:nvPr/>
        </p:nvGraphicFramePr>
        <p:xfrm>
          <a:off x="4572000" y="4495800"/>
          <a:ext cx="4114800" cy="1574951"/>
        </p:xfrm>
        <a:graphic>
          <a:graphicData uri="http://schemas.openxmlformats.org/drawingml/2006/table">
            <a:tbl>
              <a:tblPr firstRow="1" bandRow="1">
                <a:tableStyleId>{5C22544A-7EE6-4342-B048-85BDC9FD1C3A}</a:tableStyleId>
              </a:tblPr>
              <a:tblGrid>
                <a:gridCol w="894521">
                  <a:extLst>
                    <a:ext uri="{9D8B030D-6E8A-4147-A177-3AD203B41FA5}">
                      <a16:colId xmlns:a16="http://schemas.microsoft.com/office/drawing/2014/main" val="20000"/>
                    </a:ext>
                  </a:extLst>
                </a:gridCol>
                <a:gridCol w="846356">
                  <a:extLst>
                    <a:ext uri="{9D8B030D-6E8A-4147-A177-3AD203B41FA5}">
                      <a16:colId xmlns:a16="http://schemas.microsoft.com/office/drawing/2014/main" val="20001"/>
                    </a:ext>
                  </a:extLst>
                </a:gridCol>
                <a:gridCol w="791309">
                  <a:extLst>
                    <a:ext uri="{9D8B030D-6E8A-4147-A177-3AD203B41FA5}">
                      <a16:colId xmlns:a16="http://schemas.microsoft.com/office/drawing/2014/main" val="20002"/>
                    </a:ext>
                  </a:extLst>
                </a:gridCol>
                <a:gridCol w="777545">
                  <a:extLst>
                    <a:ext uri="{9D8B030D-6E8A-4147-A177-3AD203B41FA5}">
                      <a16:colId xmlns:a16="http://schemas.microsoft.com/office/drawing/2014/main" val="20003"/>
                    </a:ext>
                  </a:extLst>
                </a:gridCol>
                <a:gridCol w="805069">
                  <a:extLst>
                    <a:ext uri="{9D8B030D-6E8A-4147-A177-3AD203B41FA5}">
                      <a16:colId xmlns:a16="http://schemas.microsoft.com/office/drawing/2014/main" val="20004"/>
                    </a:ext>
                  </a:extLst>
                </a:gridCol>
              </a:tblGrid>
              <a:tr h="147169">
                <a:tc>
                  <a:txBody>
                    <a:bodyPr/>
                    <a:lstStyle/>
                    <a:p>
                      <a:endParaRPr lang="en-US" sz="1200" dirty="0"/>
                    </a:p>
                  </a:txBody>
                  <a:tcPr/>
                </a:tc>
                <a:tc>
                  <a:txBody>
                    <a:bodyPr/>
                    <a:lstStyle/>
                    <a:p>
                      <a:r>
                        <a:rPr lang="en-US" sz="1200" b="0" dirty="0">
                          <a:solidFill>
                            <a:schemeClr val="tx1"/>
                          </a:solidFill>
                        </a:rPr>
                        <a:t>Calculus</a:t>
                      </a:r>
                    </a:p>
                  </a:txBody>
                  <a:tcPr/>
                </a:tc>
                <a:tc>
                  <a:txBody>
                    <a:bodyPr/>
                    <a:lstStyle/>
                    <a:p>
                      <a:r>
                        <a:rPr lang="en-US" sz="1200" b="0" dirty="0">
                          <a:solidFill>
                            <a:schemeClr val="tx1"/>
                          </a:solidFill>
                        </a:rPr>
                        <a:t>Physics</a:t>
                      </a:r>
                    </a:p>
                  </a:txBody>
                  <a:tcPr/>
                </a:tc>
                <a:tc>
                  <a:txBody>
                    <a:bodyPr/>
                    <a:lstStyle/>
                    <a:p>
                      <a:r>
                        <a:rPr lang="en-US" sz="1200" b="0" dirty="0">
                          <a:solidFill>
                            <a:schemeClr val="tx1"/>
                          </a:solidFill>
                        </a:rPr>
                        <a:t>Politics</a:t>
                      </a:r>
                    </a:p>
                  </a:txBody>
                  <a:tcPr/>
                </a:tc>
                <a:tc>
                  <a:txBody>
                    <a:bodyPr/>
                    <a:lstStyle/>
                    <a:p>
                      <a:r>
                        <a:rPr lang="en-US" sz="1200" b="0" dirty="0">
                          <a:solidFill>
                            <a:schemeClr val="tx1"/>
                          </a:solidFill>
                        </a:rPr>
                        <a:t>Spanish</a:t>
                      </a:r>
                    </a:p>
                  </a:txBody>
                  <a:tcPr/>
                </a:tc>
                <a:extLst>
                  <a:ext uri="{0D108BD9-81ED-4DB2-BD59-A6C34878D82A}">
                    <a16:rowId xmlns:a16="http://schemas.microsoft.com/office/drawing/2014/main" val="10000"/>
                  </a:ext>
                </a:extLst>
              </a:tr>
              <a:tr h="299569">
                <a:tc>
                  <a:txBody>
                    <a:bodyPr/>
                    <a:lstStyle/>
                    <a:p>
                      <a:r>
                        <a:rPr lang="en-US" sz="1200" dirty="0"/>
                        <a:t>Calculus</a:t>
                      </a:r>
                    </a:p>
                  </a:txBody>
                  <a:tcPr>
                    <a:solidFill>
                      <a:schemeClr val="accent1"/>
                    </a:solidFil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1"/>
                  </a:ext>
                </a:extLst>
              </a:tr>
              <a:tr h="299569">
                <a:tc>
                  <a:txBody>
                    <a:bodyPr/>
                    <a:lstStyle/>
                    <a:p>
                      <a:r>
                        <a:rPr lang="en-US" sz="1200" dirty="0"/>
                        <a:t>Physics</a:t>
                      </a:r>
                    </a:p>
                  </a:txBody>
                  <a:tcPr>
                    <a:solidFill>
                      <a:schemeClr val="accent1"/>
                    </a:solidFil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2"/>
                  </a:ext>
                </a:extLst>
              </a:tr>
              <a:tr h="299569">
                <a:tc>
                  <a:txBody>
                    <a:bodyPr/>
                    <a:lstStyle/>
                    <a:p>
                      <a:r>
                        <a:rPr lang="en-US" sz="1200" dirty="0"/>
                        <a:t>Politics</a:t>
                      </a:r>
                    </a:p>
                  </a:txBody>
                  <a:tcPr>
                    <a:solidFill>
                      <a:schemeClr val="accent1"/>
                    </a:solidFil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3"/>
                  </a:ext>
                </a:extLst>
              </a:tr>
              <a:tr h="401924">
                <a:tc>
                  <a:txBody>
                    <a:bodyPr/>
                    <a:lstStyle/>
                    <a:p>
                      <a:r>
                        <a:rPr lang="en-US" sz="1200" dirty="0"/>
                        <a:t>Spanish</a:t>
                      </a:r>
                    </a:p>
                  </a:txBody>
                  <a:tcPr>
                    <a:solidFill>
                      <a:schemeClr val="accent1"/>
                    </a:solidFil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4"/>
                  </a:ext>
                </a:extLst>
              </a:tr>
            </a:tbl>
          </a:graphicData>
        </a:graphic>
      </p:graphicFrame>
      <p:sp>
        <p:nvSpPr>
          <p:cNvPr id="54391" name="TextBox 9"/>
          <p:cNvSpPr txBox="1">
            <a:spLocks noChangeArrowheads="1"/>
          </p:cNvSpPr>
          <p:nvPr/>
        </p:nvSpPr>
        <p:spPr bwMode="auto">
          <a:xfrm>
            <a:off x="5410200" y="4038600"/>
            <a:ext cx="3276600" cy="307777"/>
          </a:xfrm>
          <a:prstGeom prst="rect">
            <a:avLst/>
          </a:prstGeom>
          <a:noFill/>
          <a:ln w="9525">
            <a:noFill/>
            <a:miter lim="800000"/>
            <a:headEnd/>
            <a:tailEnd/>
          </a:ln>
        </p:spPr>
        <p:txBody>
          <a:bodyPr wrap="square">
            <a:spAutoFit/>
          </a:bodyPr>
          <a:lstStyle/>
          <a:p>
            <a:r>
              <a:rPr lang="en-US" sz="1400" dirty="0"/>
              <a:t>Or this one:</a:t>
            </a:r>
          </a:p>
        </p:txBody>
      </p:sp>
      <p:sp>
        <p:nvSpPr>
          <p:cNvPr id="10" name="TextBox 9"/>
          <p:cNvSpPr txBox="1"/>
          <p:nvPr/>
        </p:nvSpPr>
        <p:spPr>
          <a:xfrm>
            <a:off x="304800" y="1524001"/>
            <a:ext cx="3962400" cy="369332"/>
          </a:xfrm>
          <a:prstGeom prst="rect">
            <a:avLst/>
          </a:prstGeom>
          <a:noFill/>
        </p:spPr>
        <p:txBody>
          <a:bodyPr wrap="square" rtlCol="0">
            <a:spAutoFit/>
          </a:bodyPr>
          <a:lstStyle/>
          <a:p>
            <a:r>
              <a:rPr lang="en-US" dirty="0"/>
              <a:t>Try it by hand – it’s easy!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r>
              <a:rPr lang="en-US" dirty="0">
                <a:solidFill>
                  <a:srgbClr val="002060"/>
                </a:solidFill>
              </a:rPr>
              <a:t>Converting Data From Two Modes to One Mode</a:t>
            </a:r>
          </a:p>
        </p:txBody>
      </p:sp>
      <p:graphicFrame>
        <p:nvGraphicFramePr>
          <p:cNvPr id="5" name="Table 4"/>
          <p:cNvGraphicFramePr>
            <a:graphicFrameLocks noGrp="1"/>
          </p:cNvGraphicFramePr>
          <p:nvPr>
            <p:extLst>
              <p:ext uri="{D42A27DB-BD31-4B8C-83A1-F6EECF244321}">
                <p14:modId xmlns:p14="http://schemas.microsoft.com/office/powerpoint/2010/main" val="2062382195"/>
              </p:ext>
            </p:extLst>
          </p:nvPr>
        </p:nvGraphicFramePr>
        <p:xfrm>
          <a:off x="2667000" y="2057400"/>
          <a:ext cx="4495800" cy="1634870"/>
        </p:xfrm>
        <a:graphic>
          <a:graphicData uri="http://schemas.openxmlformats.org/drawingml/2006/table">
            <a:tbl>
              <a:tblPr firstRow="1" bandRow="1">
                <a:tableStyleId>{5C22544A-7EE6-4342-B048-85BDC9FD1C3A}</a:tableStyleId>
              </a:tblPr>
              <a:tblGrid>
                <a:gridCol w="899160">
                  <a:extLst>
                    <a:ext uri="{9D8B030D-6E8A-4147-A177-3AD203B41FA5}">
                      <a16:colId xmlns:a16="http://schemas.microsoft.com/office/drawing/2014/main" val="20000"/>
                    </a:ext>
                  </a:extLst>
                </a:gridCol>
                <a:gridCol w="899160">
                  <a:extLst>
                    <a:ext uri="{9D8B030D-6E8A-4147-A177-3AD203B41FA5}">
                      <a16:colId xmlns:a16="http://schemas.microsoft.com/office/drawing/2014/main" val="20001"/>
                    </a:ext>
                  </a:extLst>
                </a:gridCol>
                <a:gridCol w="899160">
                  <a:extLst>
                    <a:ext uri="{9D8B030D-6E8A-4147-A177-3AD203B41FA5}">
                      <a16:colId xmlns:a16="http://schemas.microsoft.com/office/drawing/2014/main" val="20002"/>
                    </a:ext>
                  </a:extLst>
                </a:gridCol>
                <a:gridCol w="899160">
                  <a:extLst>
                    <a:ext uri="{9D8B030D-6E8A-4147-A177-3AD203B41FA5}">
                      <a16:colId xmlns:a16="http://schemas.microsoft.com/office/drawing/2014/main" val="20003"/>
                    </a:ext>
                  </a:extLst>
                </a:gridCol>
                <a:gridCol w="899160">
                  <a:extLst>
                    <a:ext uri="{9D8B030D-6E8A-4147-A177-3AD203B41FA5}">
                      <a16:colId xmlns:a16="http://schemas.microsoft.com/office/drawing/2014/main" val="20004"/>
                    </a:ext>
                  </a:extLst>
                </a:gridCol>
              </a:tblGrid>
              <a:tr h="258305">
                <a:tc>
                  <a:txBody>
                    <a:bodyPr/>
                    <a:lstStyle/>
                    <a:p>
                      <a:endParaRPr lang="en-US" sz="1400" dirty="0"/>
                    </a:p>
                  </a:txBody>
                  <a:tcPr/>
                </a:tc>
                <a:tc>
                  <a:txBody>
                    <a:bodyPr/>
                    <a:lstStyle/>
                    <a:p>
                      <a:r>
                        <a:rPr lang="en-US" sz="1400" b="0" dirty="0">
                          <a:solidFill>
                            <a:schemeClr val="tx1"/>
                          </a:solidFill>
                        </a:rPr>
                        <a:t>Calculus</a:t>
                      </a:r>
                    </a:p>
                  </a:txBody>
                  <a:tcPr/>
                </a:tc>
                <a:tc>
                  <a:txBody>
                    <a:bodyPr/>
                    <a:lstStyle/>
                    <a:p>
                      <a:r>
                        <a:rPr lang="en-US" sz="1400" b="0" dirty="0">
                          <a:solidFill>
                            <a:schemeClr val="tx1"/>
                          </a:solidFill>
                        </a:rPr>
                        <a:t>Physics</a:t>
                      </a:r>
                    </a:p>
                  </a:txBody>
                  <a:tcPr/>
                </a:tc>
                <a:tc>
                  <a:txBody>
                    <a:bodyPr/>
                    <a:lstStyle/>
                    <a:p>
                      <a:r>
                        <a:rPr lang="en-US" sz="1400" b="0" dirty="0">
                          <a:solidFill>
                            <a:schemeClr val="tx1"/>
                          </a:solidFill>
                        </a:rPr>
                        <a:t>Politics</a:t>
                      </a:r>
                    </a:p>
                  </a:txBody>
                  <a:tcPr/>
                </a:tc>
                <a:tc>
                  <a:txBody>
                    <a:bodyPr/>
                    <a:lstStyle/>
                    <a:p>
                      <a:r>
                        <a:rPr lang="en-US" sz="1400" b="0" dirty="0">
                          <a:solidFill>
                            <a:schemeClr val="tx1"/>
                          </a:solidFill>
                        </a:rPr>
                        <a:t>Spanish</a:t>
                      </a:r>
                    </a:p>
                  </a:txBody>
                  <a:tcPr/>
                </a:tc>
                <a:extLst>
                  <a:ext uri="{0D108BD9-81ED-4DB2-BD59-A6C34878D82A}">
                    <a16:rowId xmlns:a16="http://schemas.microsoft.com/office/drawing/2014/main" val="10000"/>
                  </a:ext>
                </a:extLst>
              </a:tr>
              <a:tr h="250806">
                <a:tc>
                  <a:txBody>
                    <a:bodyPr/>
                    <a:lstStyle/>
                    <a:p>
                      <a:r>
                        <a:rPr lang="en-US" sz="1400" dirty="0"/>
                        <a:t>Georg</a:t>
                      </a:r>
                    </a:p>
                  </a:txBody>
                  <a:tcPr>
                    <a:solidFill>
                      <a:schemeClr val="accent1"/>
                    </a:solidFill>
                  </a:tcPr>
                </a:tc>
                <a:tc>
                  <a:txBody>
                    <a:bodyPr/>
                    <a:lstStyle/>
                    <a:p>
                      <a:pPr algn="r"/>
                      <a:r>
                        <a:rPr lang="en-US" sz="1400" dirty="0"/>
                        <a:t>1</a:t>
                      </a:r>
                    </a:p>
                  </a:txBody>
                  <a:tcPr/>
                </a:tc>
                <a:tc>
                  <a:txBody>
                    <a:bodyPr/>
                    <a:lstStyle/>
                    <a:p>
                      <a:pPr algn="r"/>
                      <a:r>
                        <a:rPr lang="en-US" sz="1400" dirty="0"/>
                        <a:t>1</a:t>
                      </a:r>
                    </a:p>
                  </a:txBody>
                  <a:tcPr/>
                </a:tc>
                <a:tc>
                  <a:txBody>
                    <a:bodyPr/>
                    <a:lstStyle/>
                    <a:p>
                      <a:pPr algn="r"/>
                      <a:r>
                        <a:rPr lang="en-US" sz="1400" dirty="0"/>
                        <a:t>0</a:t>
                      </a:r>
                    </a:p>
                  </a:txBody>
                  <a:tcPr/>
                </a:tc>
                <a:tc>
                  <a:txBody>
                    <a:bodyPr/>
                    <a:lstStyle/>
                    <a:p>
                      <a:pPr algn="r"/>
                      <a:r>
                        <a:rPr lang="en-US" sz="1400" dirty="0"/>
                        <a:t>0</a:t>
                      </a:r>
                    </a:p>
                  </a:txBody>
                  <a:tcPr/>
                </a:tc>
                <a:extLst>
                  <a:ext uri="{0D108BD9-81ED-4DB2-BD59-A6C34878D82A}">
                    <a16:rowId xmlns:a16="http://schemas.microsoft.com/office/drawing/2014/main" val="10001"/>
                  </a:ext>
                </a:extLst>
              </a:tr>
              <a:tr h="250806">
                <a:tc>
                  <a:txBody>
                    <a:bodyPr/>
                    <a:lstStyle/>
                    <a:p>
                      <a:r>
                        <a:rPr lang="en-US" sz="1400" dirty="0" err="1"/>
                        <a:t>Riham</a:t>
                      </a:r>
                      <a:endParaRPr lang="en-US" sz="1400" dirty="0"/>
                    </a:p>
                  </a:txBody>
                  <a:tcPr>
                    <a:solidFill>
                      <a:schemeClr val="accent1"/>
                    </a:solidFill>
                  </a:tcPr>
                </a:tc>
                <a:tc>
                  <a:txBody>
                    <a:bodyPr/>
                    <a:lstStyle/>
                    <a:p>
                      <a:pPr algn="r"/>
                      <a:r>
                        <a:rPr lang="en-US" sz="1400" dirty="0"/>
                        <a:t>0</a:t>
                      </a:r>
                    </a:p>
                  </a:txBody>
                  <a:tcPr/>
                </a:tc>
                <a:tc>
                  <a:txBody>
                    <a:bodyPr/>
                    <a:lstStyle/>
                    <a:p>
                      <a:pPr algn="r"/>
                      <a:r>
                        <a:rPr lang="en-US" sz="1400" dirty="0"/>
                        <a:t>0</a:t>
                      </a:r>
                    </a:p>
                  </a:txBody>
                  <a:tcPr/>
                </a:tc>
                <a:tc>
                  <a:txBody>
                    <a:bodyPr/>
                    <a:lstStyle/>
                    <a:p>
                      <a:pPr algn="r"/>
                      <a:r>
                        <a:rPr lang="en-US" sz="1400" dirty="0"/>
                        <a:t>1</a:t>
                      </a:r>
                    </a:p>
                  </a:txBody>
                  <a:tcPr/>
                </a:tc>
                <a:tc>
                  <a:txBody>
                    <a:bodyPr/>
                    <a:lstStyle/>
                    <a:p>
                      <a:pPr algn="r"/>
                      <a:r>
                        <a:rPr lang="en-US" sz="1400" dirty="0"/>
                        <a:t>1</a:t>
                      </a:r>
                    </a:p>
                  </a:txBody>
                  <a:tcPr/>
                </a:tc>
                <a:extLst>
                  <a:ext uri="{0D108BD9-81ED-4DB2-BD59-A6C34878D82A}">
                    <a16:rowId xmlns:a16="http://schemas.microsoft.com/office/drawing/2014/main" val="10002"/>
                  </a:ext>
                </a:extLst>
              </a:tr>
              <a:tr h="272212">
                <a:tc>
                  <a:txBody>
                    <a:bodyPr/>
                    <a:lstStyle/>
                    <a:p>
                      <a:r>
                        <a:rPr lang="en-US" sz="1400" dirty="0" err="1"/>
                        <a:t>Ayshea</a:t>
                      </a:r>
                      <a:endParaRPr lang="en-US" sz="1400" dirty="0"/>
                    </a:p>
                  </a:txBody>
                  <a:tcPr>
                    <a:solidFill>
                      <a:schemeClr val="accent1"/>
                    </a:solidFill>
                  </a:tcPr>
                </a:tc>
                <a:tc>
                  <a:txBody>
                    <a:bodyPr/>
                    <a:lstStyle/>
                    <a:p>
                      <a:pPr algn="r"/>
                      <a:r>
                        <a:rPr lang="en-US" sz="1400" dirty="0"/>
                        <a:t>0</a:t>
                      </a:r>
                    </a:p>
                  </a:txBody>
                  <a:tcPr/>
                </a:tc>
                <a:tc>
                  <a:txBody>
                    <a:bodyPr/>
                    <a:lstStyle/>
                    <a:p>
                      <a:pPr algn="r"/>
                      <a:r>
                        <a:rPr lang="en-US" sz="1400" dirty="0"/>
                        <a:t>1</a:t>
                      </a:r>
                    </a:p>
                  </a:txBody>
                  <a:tcPr/>
                </a:tc>
                <a:tc>
                  <a:txBody>
                    <a:bodyPr/>
                    <a:lstStyle/>
                    <a:p>
                      <a:pPr algn="r"/>
                      <a:r>
                        <a:rPr lang="en-US" sz="1400" dirty="0"/>
                        <a:t>1</a:t>
                      </a:r>
                    </a:p>
                  </a:txBody>
                  <a:tcPr/>
                </a:tc>
                <a:tc>
                  <a:txBody>
                    <a:bodyPr/>
                    <a:lstStyle/>
                    <a:p>
                      <a:pPr algn="r"/>
                      <a:r>
                        <a:rPr lang="en-US" sz="1400" dirty="0"/>
                        <a:t>0</a:t>
                      </a:r>
                    </a:p>
                  </a:txBody>
                  <a:tcPr/>
                </a:tc>
                <a:extLst>
                  <a:ext uri="{0D108BD9-81ED-4DB2-BD59-A6C34878D82A}">
                    <a16:rowId xmlns:a16="http://schemas.microsoft.com/office/drawing/2014/main" val="10003"/>
                  </a:ext>
                </a:extLst>
              </a:tr>
              <a:tr h="415670">
                <a:tc>
                  <a:txBody>
                    <a:bodyPr/>
                    <a:lstStyle/>
                    <a:p>
                      <a:r>
                        <a:rPr lang="en-US" sz="1400" dirty="0" err="1"/>
                        <a:t>Vikram</a:t>
                      </a:r>
                      <a:endParaRPr lang="en-US" sz="1400" dirty="0"/>
                    </a:p>
                  </a:txBody>
                  <a:tcPr>
                    <a:solidFill>
                      <a:schemeClr val="accent1"/>
                    </a:solidFill>
                  </a:tcPr>
                </a:tc>
                <a:tc>
                  <a:txBody>
                    <a:bodyPr/>
                    <a:lstStyle/>
                    <a:p>
                      <a:pPr algn="r"/>
                      <a:r>
                        <a:rPr lang="en-US" sz="1400" dirty="0"/>
                        <a:t>1</a:t>
                      </a:r>
                    </a:p>
                  </a:txBody>
                  <a:tcPr/>
                </a:tc>
                <a:tc>
                  <a:txBody>
                    <a:bodyPr/>
                    <a:lstStyle/>
                    <a:p>
                      <a:pPr algn="r"/>
                      <a:r>
                        <a:rPr lang="en-US" sz="1400" dirty="0"/>
                        <a:t>1</a:t>
                      </a:r>
                    </a:p>
                  </a:txBody>
                  <a:tcPr/>
                </a:tc>
                <a:tc>
                  <a:txBody>
                    <a:bodyPr/>
                    <a:lstStyle/>
                    <a:p>
                      <a:pPr algn="r"/>
                      <a:r>
                        <a:rPr lang="en-US" sz="1400" dirty="0"/>
                        <a:t>0</a:t>
                      </a:r>
                    </a:p>
                  </a:txBody>
                  <a:tcPr/>
                </a:tc>
                <a:tc>
                  <a:txBody>
                    <a:bodyPr/>
                    <a:lstStyle/>
                    <a:p>
                      <a:pPr algn="r"/>
                      <a:r>
                        <a:rPr lang="en-US" sz="1400" dirty="0"/>
                        <a:t>1</a:t>
                      </a:r>
                    </a:p>
                  </a:txBody>
                  <a:tcPr/>
                </a:tc>
                <a:extLst>
                  <a:ext uri="{0D108BD9-81ED-4DB2-BD59-A6C34878D82A}">
                    <a16:rowId xmlns:a16="http://schemas.microsoft.com/office/drawing/2014/main" val="10004"/>
                  </a:ext>
                </a:extLst>
              </a:tr>
            </a:tbl>
          </a:graphicData>
        </a:graphic>
      </p:graphicFrame>
      <p:sp>
        <p:nvSpPr>
          <p:cNvPr id="54313" name="TextBox 6"/>
          <p:cNvSpPr txBox="1">
            <a:spLocks noChangeArrowheads="1"/>
          </p:cNvSpPr>
          <p:nvPr/>
        </p:nvSpPr>
        <p:spPr bwMode="auto">
          <a:xfrm>
            <a:off x="1524000" y="2362200"/>
            <a:ext cx="990600" cy="738188"/>
          </a:xfrm>
          <a:prstGeom prst="rect">
            <a:avLst/>
          </a:prstGeom>
          <a:noFill/>
          <a:ln w="9525">
            <a:noFill/>
            <a:miter lim="800000"/>
            <a:headEnd/>
            <a:tailEnd/>
          </a:ln>
        </p:spPr>
        <p:txBody>
          <a:bodyPr>
            <a:spAutoFit/>
          </a:bodyPr>
          <a:lstStyle/>
          <a:p>
            <a:r>
              <a:rPr lang="en-US" sz="1400"/>
              <a:t>This two-mode</a:t>
            </a:r>
          </a:p>
          <a:p>
            <a:r>
              <a:rPr lang="en-US" sz="1400"/>
              <a:t>network:</a:t>
            </a:r>
          </a:p>
        </p:txBody>
      </p:sp>
      <p:graphicFrame>
        <p:nvGraphicFramePr>
          <p:cNvPr id="6" name="Table 5"/>
          <p:cNvGraphicFramePr>
            <a:graphicFrameLocks noGrp="1"/>
          </p:cNvGraphicFramePr>
          <p:nvPr>
            <p:extLst>
              <p:ext uri="{D42A27DB-BD31-4B8C-83A1-F6EECF244321}">
                <p14:modId xmlns:p14="http://schemas.microsoft.com/office/powerpoint/2010/main" val="3192034922"/>
              </p:ext>
            </p:extLst>
          </p:nvPr>
        </p:nvGraphicFramePr>
        <p:xfrm>
          <a:off x="914400" y="3886200"/>
          <a:ext cx="3505200" cy="1593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tblGrid>
              <a:tr h="385360">
                <a:tc>
                  <a:txBody>
                    <a:bodyPr/>
                    <a:lstStyle/>
                    <a:p>
                      <a:endParaRPr lang="en-US" sz="1200" dirty="0"/>
                    </a:p>
                  </a:txBody>
                  <a:tcPr/>
                </a:tc>
                <a:tc>
                  <a:txBody>
                    <a:bodyPr/>
                    <a:lstStyle/>
                    <a:p>
                      <a:r>
                        <a:rPr lang="en-US" sz="1200" b="0" dirty="0">
                          <a:solidFill>
                            <a:schemeClr val="tx1"/>
                          </a:solidFill>
                        </a:rPr>
                        <a:t>Georg</a:t>
                      </a:r>
                    </a:p>
                  </a:txBody>
                  <a:tcPr/>
                </a:tc>
                <a:tc>
                  <a:txBody>
                    <a:bodyPr/>
                    <a:lstStyle/>
                    <a:p>
                      <a:r>
                        <a:rPr lang="en-US" sz="1200" b="0" dirty="0" err="1">
                          <a:solidFill>
                            <a:schemeClr val="tx1"/>
                          </a:solidFill>
                        </a:rPr>
                        <a:t>Riham</a:t>
                      </a:r>
                      <a:endParaRPr lang="en-US" sz="1200" b="0" dirty="0">
                        <a:solidFill>
                          <a:schemeClr val="tx1"/>
                        </a:solidFill>
                      </a:endParaRPr>
                    </a:p>
                  </a:txBody>
                  <a:tcPr/>
                </a:tc>
                <a:tc>
                  <a:txBody>
                    <a:bodyPr/>
                    <a:lstStyle/>
                    <a:p>
                      <a:r>
                        <a:rPr lang="en-US" sz="1200" b="0" dirty="0" err="1">
                          <a:solidFill>
                            <a:schemeClr val="tx1"/>
                          </a:solidFill>
                        </a:rPr>
                        <a:t>Ayshea</a:t>
                      </a:r>
                      <a:endParaRPr lang="en-US" sz="1200" b="0" dirty="0">
                        <a:solidFill>
                          <a:schemeClr val="tx1"/>
                        </a:solidFill>
                      </a:endParaRPr>
                    </a:p>
                  </a:txBody>
                  <a:tcPr/>
                </a:tc>
                <a:tc>
                  <a:txBody>
                    <a:bodyPr/>
                    <a:lstStyle/>
                    <a:p>
                      <a:r>
                        <a:rPr lang="en-US" sz="1200" b="0" dirty="0" err="1">
                          <a:solidFill>
                            <a:schemeClr val="tx1"/>
                          </a:solidFill>
                        </a:rPr>
                        <a:t>Vikram</a:t>
                      </a:r>
                      <a:endParaRPr lang="en-US" sz="1200" b="0" dirty="0">
                        <a:solidFill>
                          <a:schemeClr val="tx1"/>
                        </a:solidFill>
                      </a:endParaRPr>
                    </a:p>
                  </a:txBody>
                  <a:tcPr/>
                </a:tc>
                <a:extLst>
                  <a:ext uri="{0D108BD9-81ED-4DB2-BD59-A6C34878D82A}">
                    <a16:rowId xmlns:a16="http://schemas.microsoft.com/office/drawing/2014/main" val="10000"/>
                  </a:ext>
                </a:extLst>
              </a:tr>
              <a:tr h="261563">
                <a:tc>
                  <a:txBody>
                    <a:bodyPr/>
                    <a:lstStyle/>
                    <a:p>
                      <a:r>
                        <a:rPr lang="en-US" sz="1200" dirty="0"/>
                        <a:t>Georg</a:t>
                      </a:r>
                    </a:p>
                  </a:txBody>
                  <a:tcPr>
                    <a:solidFill>
                      <a:schemeClr val="accent1"/>
                    </a:solidFill>
                  </a:tcPr>
                </a:tc>
                <a:tc>
                  <a:txBody>
                    <a:bodyPr/>
                    <a:lstStyle/>
                    <a:p>
                      <a:pPr algn="r"/>
                      <a:r>
                        <a:rPr lang="en-US" sz="1200" dirty="0"/>
                        <a:t>2</a:t>
                      </a:r>
                    </a:p>
                  </a:txBody>
                  <a:tcPr/>
                </a:tc>
                <a:tc>
                  <a:txBody>
                    <a:bodyPr/>
                    <a:lstStyle/>
                    <a:p>
                      <a:pPr algn="r"/>
                      <a:endParaRPr lang="en-US" sz="1200" dirty="0"/>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10001"/>
                  </a:ext>
                </a:extLst>
              </a:tr>
              <a:tr h="261563">
                <a:tc>
                  <a:txBody>
                    <a:bodyPr/>
                    <a:lstStyle/>
                    <a:p>
                      <a:r>
                        <a:rPr lang="en-US" sz="1200" dirty="0" err="1"/>
                        <a:t>Riham</a:t>
                      </a:r>
                      <a:endParaRPr lang="en-US" sz="1200" dirty="0"/>
                    </a:p>
                  </a:txBody>
                  <a:tcPr>
                    <a:solidFill>
                      <a:schemeClr val="accent1"/>
                    </a:solidFill>
                  </a:tcPr>
                </a:tc>
                <a:tc>
                  <a:txBody>
                    <a:bodyPr/>
                    <a:lstStyle/>
                    <a:p>
                      <a:pPr algn="r"/>
                      <a:r>
                        <a:rPr lang="en-US" sz="1200" dirty="0"/>
                        <a:t>0</a:t>
                      </a:r>
                    </a:p>
                  </a:txBody>
                  <a:tcPr/>
                </a:tc>
                <a:tc>
                  <a:txBody>
                    <a:bodyPr/>
                    <a:lstStyle/>
                    <a:p>
                      <a:pPr algn="r"/>
                      <a:r>
                        <a:rPr lang="en-US" sz="1200" dirty="0"/>
                        <a:t>2</a:t>
                      </a:r>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10002"/>
                  </a:ext>
                </a:extLst>
              </a:tr>
              <a:tr h="268549">
                <a:tc>
                  <a:txBody>
                    <a:bodyPr/>
                    <a:lstStyle/>
                    <a:p>
                      <a:r>
                        <a:rPr lang="en-US" sz="1200" dirty="0" err="1"/>
                        <a:t>Ayshea</a:t>
                      </a:r>
                      <a:endParaRPr lang="en-US" sz="1200" dirty="0"/>
                    </a:p>
                  </a:txBody>
                  <a:tcPr>
                    <a:solidFill>
                      <a:schemeClr val="accent1"/>
                    </a:solidFill>
                  </a:tcPr>
                </a:tc>
                <a:tc>
                  <a:txBody>
                    <a:bodyPr/>
                    <a:lstStyle/>
                    <a:p>
                      <a:pPr algn="r"/>
                      <a:r>
                        <a:rPr lang="en-US" sz="1200" dirty="0"/>
                        <a:t>1</a:t>
                      </a:r>
                    </a:p>
                  </a:txBody>
                  <a:tcPr/>
                </a:tc>
                <a:tc>
                  <a:txBody>
                    <a:bodyPr/>
                    <a:lstStyle/>
                    <a:p>
                      <a:pPr algn="r"/>
                      <a:r>
                        <a:rPr lang="en-US" sz="1200" dirty="0"/>
                        <a:t>1</a:t>
                      </a:r>
                    </a:p>
                  </a:txBody>
                  <a:tcPr/>
                </a:tc>
                <a:tc>
                  <a:txBody>
                    <a:bodyPr/>
                    <a:lstStyle/>
                    <a:p>
                      <a:pPr algn="r"/>
                      <a:r>
                        <a:rPr lang="en-US" sz="1200" dirty="0"/>
                        <a:t>2</a:t>
                      </a:r>
                    </a:p>
                  </a:txBody>
                  <a:tcPr/>
                </a:tc>
                <a:tc>
                  <a:txBody>
                    <a:bodyPr/>
                    <a:lstStyle/>
                    <a:p>
                      <a:pPr algn="r"/>
                      <a:endParaRPr lang="en-US" sz="1200" dirty="0"/>
                    </a:p>
                  </a:txBody>
                  <a:tcPr/>
                </a:tc>
                <a:extLst>
                  <a:ext uri="{0D108BD9-81ED-4DB2-BD59-A6C34878D82A}">
                    <a16:rowId xmlns:a16="http://schemas.microsoft.com/office/drawing/2014/main" val="10003"/>
                  </a:ext>
                </a:extLst>
              </a:tr>
              <a:tr h="385360">
                <a:tc>
                  <a:txBody>
                    <a:bodyPr/>
                    <a:lstStyle/>
                    <a:p>
                      <a:r>
                        <a:rPr lang="en-US" sz="1200" dirty="0" err="1"/>
                        <a:t>Vikram</a:t>
                      </a:r>
                      <a:endParaRPr lang="en-US" sz="1200" dirty="0"/>
                    </a:p>
                  </a:txBody>
                  <a:tcPr>
                    <a:solidFill>
                      <a:schemeClr val="accent1"/>
                    </a:solidFill>
                  </a:tcPr>
                </a:tc>
                <a:tc>
                  <a:txBody>
                    <a:bodyPr/>
                    <a:lstStyle/>
                    <a:p>
                      <a:pPr algn="r"/>
                      <a:r>
                        <a:rPr lang="en-US" sz="1200" dirty="0"/>
                        <a:t>2</a:t>
                      </a:r>
                    </a:p>
                  </a:txBody>
                  <a:tcPr/>
                </a:tc>
                <a:tc>
                  <a:txBody>
                    <a:bodyPr/>
                    <a:lstStyle/>
                    <a:p>
                      <a:pPr algn="r"/>
                      <a:r>
                        <a:rPr lang="en-US" sz="1200" dirty="0"/>
                        <a:t>1</a:t>
                      </a:r>
                    </a:p>
                  </a:txBody>
                  <a:tcPr/>
                </a:tc>
                <a:tc>
                  <a:txBody>
                    <a:bodyPr/>
                    <a:lstStyle/>
                    <a:p>
                      <a:pPr algn="r"/>
                      <a:r>
                        <a:rPr lang="en-US" sz="1200" dirty="0"/>
                        <a:t>1</a:t>
                      </a:r>
                    </a:p>
                  </a:txBody>
                  <a:tcPr/>
                </a:tc>
                <a:tc>
                  <a:txBody>
                    <a:bodyPr/>
                    <a:lstStyle/>
                    <a:p>
                      <a:pPr algn="r"/>
                      <a:r>
                        <a:rPr lang="en-US" sz="1200" dirty="0"/>
                        <a:t>3</a:t>
                      </a:r>
                    </a:p>
                  </a:txBody>
                  <a:tcPr/>
                </a:tc>
                <a:extLst>
                  <a:ext uri="{0D108BD9-81ED-4DB2-BD59-A6C34878D82A}">
                    <a16:rowId xmlns:a16="http://schemas.microsoft.com/office/drawing/2014/main" val="10004"/>
                  </a:ext>
                </a:extLst>
              </a:tr>
            </a:tbl>
          </a:graphicData>
        </a:graphic>
      </p:graphicFrame>
      <p:sp>
        <p:nvSpPr>
          <p:cNvPr id="54352" name="Rectangle 7"/>
          <p:cNvSpPr>
            <a:spLocks noChangeArrowheads="1"/>
          </p:cNvSpPr>
          <p:nvPr/>
        </p:nvSpPr>
        <p:spPr bwMode="auto">
          <a:xfrm>
            <a:off x="0" y="3886200"/>
            <a:ext cx="1066800" cy="1169988"/>
          </a:xfrm>
          <a:prstGeom prst="rect">
            <a:avLst/>
          </a:prstGeom>
          <a:noFill/>
          <a:ln w="9525">
            <a:noFill/>
            <a:miter lim="800000"/>
            <a:headEnd/>
            <a:tailEnd/>
          </a:ln>
        </p:spPr>
        <p:txBody>
          <a:bodyPr>
            <a:spAutoFit/>
          </a:bodyPr>
          <a:lstStyle/>
          <a:p>
            <a:r>
              <a:rPr lang="en-US" sz="1400"/>
              <a:t>Can be reduced to this one-mode</a:t>
            </a:r>
          </a:p>
          <a:p>
            <a:r>
              <a:rPr lang="en-US" sz="1400"/>
              <a:t>matrix:</a:t>
            </a:r>
          </a:p>
        </p:txBody>
      </p:sp>
      <p:graphicFrame>
        <p:nvGraphicFramePr>
          <p:cNvPr id="9" name="Table 8"/>
          <p:cNvGraphicFramePr>
            <a:graphicFrameLocks noGrp="1"/>
          </p:cNvGraphicFramePr>
          <p:nvPr>
            <p:extLst>
              <p:ext uri="{D42A27DB-BD31-4B8C-83A1-F6EECF244321}">
                <p14:modId xmlns:p14="http://schemas.microsoft.com/office/powerpoint/2010/main" val="182261004"/>
              </p:ext>
            </p:extLst>
          </p:nvPr>
        </p:nvGraphicFramePr>
        <p:xfrm>
          <a:off x="5181600" y="3886200"/>
          <a:ext cx="3962400" cy="1676400"/>
        </p:xfrm>
        <a:graphic>
          <a:graphicData uri="http://schemas.openxmlformats.org/drawingml/2006/table">
            <a:tbl>
              <a:tblPr firstRow="1" bandRow="1">
                <a:tableStyleId>{5C22544A-7EE6-4342-B048-85BDC9FD1C3A}</a:tableStyleId>
              </a:tblPr>
              <a:tblGrid>
                <a:gridCol w="861391">
                  <a:extLst>
                    <a:ext uri="{9D8B030D-6E8A-4147-A177-3AD203B41FA5}">
                      <a16:colId xmlns:a16="http://schemas.microsoft.com/office/drawing/2014/main" val="20000"/>
                    </a:ext>
                  </a:extLst>
                </a:gridCol>
                <a:gridCol w="789608">
                  <a:extLst>
                    <a:ext uri="{9D8B030D-6E8A-4147-A177-3AD203B41FA5}">
                      <a16:colId xmlns:a16="http://schemas.microsoft.com/office/drawing/2014/main" val="20001"/>
                    </a:ext>
                  </a:extLst>
                </a:gridCol>
                <a:gridCol w="787402">
                  <a:extLst>
                    <a:ext uri="{9D8B030D-6E8A-4147-A177-3AD203B41FA5}">
                      <a16:colId xmlns:a16="http://schemas.microsoft.com/office/drawing/2014/main" val="20002"/>
                    </a:ext>
                  </a:extLst>
                </a:gridCol>
                <a:gridCol w="748747">
                  <a:extLst>
                    <a:ext uri="{9D8B030D-6E8A-4147-A177-3AD203B41FA5}">
                      <a16:colId xmlns:a16="http://schemas.microsoft.com/office/drawing/2014/main" val="20003"/>
                    </a:ext>
                  </a:extLst>
                </a:gridCol>
                <a:gridCol w="775252">
                  <a:extLst>
                    <a:ext uri="{9D8B030D-6E8A-4147-A177-3AD203B41FA5}">
                      <a16:colId xmlns:a16="http://schemas.microsoft.com/office/drawing/2014/main" val="20004"/>
                    </a:ext>
                  </a:extLst>
                </a:gridCol>
              </a:tblGrid>
              <a:tr h="460187">
                <a:tc>
                  <a:txBody>
                    <a:bodyPr/>
                    <a:lstStyle/>
                    <a:p>
                      <a:endParaRPr lang="en-US" sz="1200" dirty="0"/>
                    </a:p>
                  </a:txBody>
                  <a:tcPr/>
                </a:tc>
                <a:tc>
                  <a:txBody>
                    <a:bodyPr/>
                    <a:lstStyle/>
                    <a:p>
                      <a:r>
                        <a:rPr lang="en-US" sz="1200" b="0" dirty="0">
                          <a:solidFill>
                            <a:schemeClr val="tx1"/>
                          </a:solidFill>
                        </a:rPr>
                        <a:t>Calculus</a:t>
                      </a:r>
                    </a:p>
                  </a:txBody>
                  <a:tcPr/>
                </a:tc>
                <a:tc>
                  <a:txBody>
                    <a:bodyPr/>
                    <a:lstStyle/>
                    <a:p>
                      <a:r>
                        <a:rPr lang="en-US" sz="1200" b="0" dirty="0">
                          <a:solidFill>
                            <a:schemeClr val="tx1"/>
                          </a:solidFill>
                        </a:rPr>
                        <a:t>Physics</a:t>
                      </a:r>
                    </a:p>
                  </a:txBody>
                  <a:tcPr/>
                </a:tc>
                <a:tc>
                  <a:txBody>
                    <a:bodyPr/>
                    <a:lstStyle/>
                    <a:p>
                      <a:r>
                        <a:rPr lang="en-US" sz="1200" b="0" dirty="0">
                          <a:solidFill>
                            <a:schemeClr val="tx1"/>
                          </a:solidFill>
                        </a:rPr>
                        <a:t>Politics</a:t>
                      </a:r>
                    </a:p>
                  </a:txBody>
                  <a:tcPr/>
                </a:tc>
                <a:tc>
                  <a:txBody>
                    <a:bodyPr/>
                    <a:lstStyle/>
                    <a:p>
                      <a:r>
                        <a:rPr lang="en-US" sz="1200" b="0" dirty="0">
                          <a:solidFill>
                            <a:schemeClr val="tx1"/>
                          </a:solidFill>
                        </a:rPr>
                        <a:t>Spanish</a:t>
                      </a:r>
                    </a:p>
                  </a:txBody>
                  <a:tcPr/>
                </a:tc>
                <a:extLst>
                  <a:ext uri="{0D108BD9-81ED-4DB2-BD59-A6C34878D82A}">
                    <a16:rowId xmlns:a16="http://schemas.microsoft.com/office/drawing/2014/main" val="10000"/>
                  </a:ext>
                </a:extLst>
              </a:tr>
              <a:tr h="276112">
                <a:tc>
                  <a:txBody>
                    <a:bodyPr/>
                    <a:lstStyle/>
                    <a:p>
                      <a:r>
                        <a:rPr lang="en-US" sz="1200" dirty="0"/>
                        <a:t>Calculus</a:t>
                      </a:r>
                    </a:p>
                  </a:txBody>
                  <a:tcPr>
                    <a:solidFill>
                      <a:schemeClr val="accent1"/>
                    </a:solidFill>
                  </a:tcPr>
                </a:tc>
                <a:tc>
                  <a:txBody>
                    <a:bodyPr/>
                    <a:lstStyle/>
                    <a:p>
                      <a:pPr algn="r"/>
                      <a:r>
                        <a:rPr lang="en-US" sz="1200" dirty="0"/>
                        <a:t>2</a:t>
                      </a:r>
                    </a:p>
                  </a:txBody>
                  <a:tcPr/>
                </a:tc>
                <a:tc>
                  <a:txBody>
                    <a:bodyPr/>
                    <a:lstStyle/>
                    <a:p>
                      <a:pPr algn="r"/>
                      <a:endParaRPr lang="en-US" sz="1200" dirty="0"/>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10001"/>
                  </a:ext>
                </a:extLst>
              </a:tr>
              <a:tr h="276112">
                <a:tc>
                  <a:txBody>
                    <a:bodyPr/>
                    <a:lstStyle/>
                    <a:p>
                      <a:r>
                        <a:rPr lang="en-US" sz="1200" dirty="0"/>
                        <a:t>Physics</a:t>
                      </a:r>
                    </a:p>
                  </a:txBody>
                  <a:tcPr>
                    <a:solidFill>
                      <a:schemeClr val="accent1"/>
                    </a:solidFill>
                  </a:tcPr>
                </a:tc>
                <a:tc>
                  <a:txBody>
                    <a:bodyPr/>
                    <a:lstStyle/>
                    <a:p>
                      <a:pPr algn="r"/>
                      <a:r>
                        <a:rPr lang="en-US" sz="1200" dirty="0"/>
                        <a:t>2</a:t>
                      </a:r>
                    </a:p>
                  </a:txBody>
                  <a:tcPr/>
                </a:tc>
                <a:tc>
                  <a:txBody>
                    <a:bodyPr/>
                    <a:lstStyle/>
                    <a:p>
                      <a:pPr algn="r"/>
                      <a:r>
                        <a:rPr lang="en-US" sz="1200" dirty="0"/>
                        <a:t>3</a:t>
                      </a:r>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10002"/>
                  </a:ext>
                </a:extLst>
              </a:tr>
              <a:tr h="276112">
                <a:tc>
                  <a:txBody>
                    <a:bodyPr/>
                    <a:lstStyle/>
                    <a:p>
                      <a:r>
                        <a:rPr lang="en-US" sz="1200" dirty="0"/>
                        <a:t>Politics</a:t>
                      </a:r>
                    </a:p>
                  </a:txBody>
                  <a:tcPr>
                    <a:solidFill>
                      <a:schemeClr val="accent1"/>
                    </a:solidFill>
                  </a:tcPr>
                </a:tc>
                <a:tc>
                  <a:txBody>
                    <a:bodyPr/>
                    <a:lstStyle/>
                    <a:p>
                      <a:pPr algn="r"/>
                      <a:r>
                        <a:rPr lang="en-US" sz="1200" dirty="0"/>
                        <a:t>0</a:t>
                      </a:r>
                    </a:p>
                  </a:txBody>
                  <a:tcPr/>
                </a:tc>
                <a:tc>
                  <a:txBody>
                    <a:bodyPr/>
                    <a:lstStyle/>
                    <a:p>
                      <a:pPr algn="r"/>
                      <a:r>
                        <a:rPr lang="en-US" sz="1200" dirty="0"/>
                        <a:t>1</a:t>
                      </a:r>
                    </a:p>
                  </a:txBody>
                  <a:tcPr/>
                </a:tc>
                <a:tc>
                  <a:txBody>
                    <a:bodyPr/>
                    <a:lstStyle/>
                    <a:p>
                      <a:pPr algn="r"/>
                      <a:r>
                        <a:rPr lang="en-US" sz="1200" dirty="0"/>
                        <a:t>2</a:t>
                      </a:r>
                    </a:p>
                  </a:txBody>
                  <a:tcPr/>
                </a:tc>
                <a:tc>
                  <a:txBody>
                    <a:bodyPr/>
                    <a:lstStyle/>
                    <a:p>
                      <a:pPr algn="r"/>
                      <a:endParaRPr lang="en-US" sz="1200" dirty="0"/>
                    </a:p>
                  </a:txBody>
                  <a:tcPr/>
                </a:tc>
                <a:extLst>
                  <a:ext uri="{0D108BD9-81ED-4DB2-BD59-A6C34878D82A}">
                    <a16:rowId xmlns:a16="http://schemas.microsoft.com/office/drawing/2014/main" val="10003"/>
                  </a:ext>
                </a:extLst>
              </a:tr>
              <a:tr h="387877">
                <a:tc>
                  <a:txBody>
                    <a:bodyPr/>
                    <a:lstStyle/>
                    <a:p>
                      <a:r>
                        <a:rPr lang="en-US" sz="1200" dirty="0"/>
                        <a:t>Spanish</a:t>
                      </a:r>
                    </a:p>
                  </a:txBody>
                  <a:tcPr>
                    <a:solidFill>
                      <a:schemeClr val="accent1"/>
                    </a:solidFill>
                  </a:tcPr>
                </a:tc>
                <a:tc>
                  <a:txBody>
                    <a:bodyPr/>
                    <a:lstStyle/>
                    <a:p>
                      <a:pPr algn="r"/>
                      <a:r>
                        <a:rPr lang="en-US" sz="1200" dirty="0"/>
                        <a:t>1</a:t>
                      </a:r>
                    </a:p>
                  </a:txBody>
                  <a:tcPr/>
                </a:tc>
                <a:tc>
                  <a:txBody>
                    <a:bodyPr/>
                    <a:lstStyle/>
                    <a:p>
                      <a:pPr algn="r"/>
                      <a:r>
                        <a:rPr lang="en-US" sz="1200" dirty="0"/>
                        <a:t>1</a:t>
                      </a:r>
                    </a:p>
                  </a:txBody>
                  <a:tcPr/>
                </a:tc>
                <a:tc>
                  <a:txBody>
                    <a:bodyPr/>
                    <a:lstStyle/>
                    <a:p>
                      <a:pPr algn="r"/>
                      <a:r>
                        <a:rPr lang="en-US" sz="1200" dirty="0"/>
                        <a:t>1</a:t>
                      </a:r>
                    </a:p>
                  </a:txBody>
                  <a:tcPr/>
                </a:tc>
                <a:tc>
                  <a:txBody>
                    <a:bodyPr/>
                    <a:lstStyle/>
                    <a:p>
                      <a:pPr algn="r"/>
                      <a:r>
                        <a:rPr lang="en-US" sz="1200" dirty="0"/>
                        <a:t>2</a:t>
                      </a:r>
                    </a:p>
                  </a:txBody>
                  <a:tcPr/>
                </a:tc>
                <a:extLst>
                  <a:ext uri="{0D108BD9-81ED-4DB2-BD59-A6C34878D82A}">
                    <a16:rowId xmlns:a16="http://schemas.microsoft.com/office/drawing/2014/main" val="10004"/>
                  </a:ext>
                </a:extLst>
              </a:tr>
            </a:tbl>
          </a:graphicData>
        </a:graphic>
      </p:graphicFrame>
      <p:sp>
        <p:nvSpPr>
          <p:cNvPr id="54391" name="TextBox 9"/>
          <p:cNvSpPr txBox="1">
            <a:spLocks noChangeArrowheads="1"/>
          </p:cNvSpPr>
          <p:nvPr/>
        </p:nvSpPr>
        <p:spPr bwMode="auto">
          <a:xfrm>
            <a:off x="4495800" y="4038600"/>
            <a:ext cx="762000" cy="523875"/>
          </a:xfrm>
          <a:prstGeom prst="rect">
            <a:avLst/>
          </a:prstGeom>
          <a:noFill/>
          <a:ln w="9525">
            <a:noFill/>
            <a:miter lim="800000"/>
            <a:headEnd/>
            <a:tailEnd/>
          </a:ln>
        </p:spPr>
        <p:txBody>
          <a:bodyPr>
            <a:spAutoFit/>
          </a:bodyPr>
          <a:lstStyle/>
          <a:p>
            <a:r>
              <a:rPr lang="en-US" sz="1400"/>
              <a:t>Or this one:</a:t>
            </a:r>
          </a:p>
        </p:txBody>
      </p:sp>
      <p:sp>
        <p:nvSpPr>
          <p:cNvPr id="10" name="TextBox 9"/>
          <p:cNvSpPr txBox="1"/>
          <p:nvPr/>
        </p:nvSpPr>
        <p:spPr>
          <a:xfrm>
            <a:off x="304800" y="5791200"/>
            <a:ext cx="8305800" cy="646331"/>
          </a:xfrm>
          <a:prstGeom prst="rect">
            <a:avLst/>
          </a:prstGeom>
          <a:noFill/>
        </p:spPr>
        <p:txBody>
          <a:bodyPr wrap="square" lIns="91440" tIns="45720" rIns="91440" bIns="45720" rtlCol="0" anchor="t">
            <a:spAutoFit/>
          </a:bodyPr>
          <a:lstStyle/>
          <a:p>
            <a:r>
              <a:rPr lang="en-US" dirty="0"/>
              <a:t>These </a:t>
            </a:r>
            <a:r>
              <a:rPr lang="en-US" b="1" dirty="0"/>
              <a:t>are affiliation networks </a:t>
            </a:r>
            <a:r>
              <a:rPr lang="en-US" dirty="0"/>
              <a:t>– the valued ties can be represented as thickness.  The diagonal is meaningful in this case.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r>
              <a:rPr lang="en-US" dirty="0">
                <a:solidFill>
                  <a:srgbClr val="002060"/>
                </a:solidFill>
              </a:rPr>
              <a:t>Converting Data From Two Modes to One Mode</a:t>
            </a:r>
          </a:p>
        </p:txBody>
      </p:sp>
      <p:sp>
        <p:nvSpPr>
          <p:cNvPr id="2" name="TextBox 1"/>
          <p:cNvSpPr txBox="1"/>
          <p:nvPr/>
        </p:nvSpPr>
        <p:spPr>
          <a:xfrm>
            <a:off x="381000" y="1752600"/>
            <a:ext cx="8458200" cy="1477328"/>
          </a:xfrm>
          <a:prstGeom prst="rect">
            <a:avLst/>
          </a:prstGeom>
          <a:noFill/>
        </p:spPr>
        <p:txBody>
          <a:bodyPr wrap="square" rtlCol="0">
            <a:spAutoFit/>
          </a:bodyPr>
          <a:lstStyle/>
          <a:p>
            <a:pPr marL="285750" indent="-285750">
              <a:buFont typeface="Arial" pitchFamily="34" charset="0"/>
              <a:buChar char="•"/>
            </a:pPr>
            <a:r>
              <a:rPr lang="en-US" dirty="0"/>
              <a:t>When we are working with matrices, this transformation is even easier.</a:t>
            </a:r>
          </a:p>
          <a:p>
            <a:pPr marL="285750" indent="-285750">
              <a:buFont typeface="Arial" pitchFamily="34" charset="0"/>
              <a:buChar char="•"/>
            </a:pPr>
            <a:endParaRPr lang="en-US" dirty="0"/>
          </a:p>
          <a:p>
            <a:pPr marL="285750" indent="-285750">
              <a:buFont typeface="Arial" pitchFamily="34" charset="0"/>
              <a:buChar char="•"/>
            </a:pPr>
            <a:r>
              <a:rPr lang="en-US" dirty="0"/>
              <a:t> One-Mode Projection by Rows = Two-Mode Network %*% (Two-Mode Network)</a:t>
            </a:r>
            <a:r>
              <a:rPr lang="en-US" baseline="30000" dirty="0"/>
              <a:t>T</a:t>
            </a:r>
            <a:endParaRPr lang="en-US" dirty="0"/>
          </a:p>
          <a:p>
            <a:pPr marL="285750" indent="-285750">
              <a:buFont typeface="Arial" pitchFamily="34" charset="0"/>
              <a:buChar char="•"/>
            </a:pPr>
            <a:endParaRPr lang="en-US" dirty="0"/>
          </a:p>
        </p:txBody>
      </p:sp>
      <p:sp>
        <p:nvSpPr>
          <p:cNvPr id="4" name="Rectangle 3"/>
          <p:cNvSpPr/>
          <p:nvPr/>
        </p:nvSpPr>
        <p:spPr>
          <a:xfrm>
            <a:off x="381000" y="2906762"/>
            <a:ext cx="8534400" cy="646331"/>
          </a:xfrm>
          <a:prstGeom prst="rect">
            <a:avLst/>
          </a:prstGeom>
        </p:spPr>
        <p:txBody>
          <a:bodyPr wrap="square">
            <a:spAutoFit/>
          </a:bodyPr>
          <a:lstStyle/>
          <a:p>
            <a:pPr marL="285750" indent="-285750">
              <a:buFont typeface="Arial" pitchFamily="34" charset="0"/>
              <a:buChar char="•"/>
            </a:pPr>
            <a:r>
              <a:rPr lang="en-US" dirty="0"/>
              <a:t>One-Mode Projection by Columns = (Two-Mode Network)</a:t>
            </a:r>
            <a:r>
              <a:rPr lang="en-US" baseline="30000" dirty="0"/>
              <a:t>T</a:t>
            </a:r>
            <a:r>
              <a:rPr lang="en-US" dirty="0"/>
              <a:t>  %*% Two-Mode Network</a:t>
            </a:r>
          </a:p>
        </p:txBody>
      </p:sp>
      <p:sp>
        <p:nvSpPr>
          <p:cNvPr id="3" name="TextBox 2">
            <a:extLst>
              <a:ext uri="{FF2B5EF4-FFF2-40B4-BE49-F238E27FC236}">
                <a16:creationId xmlns:a16="http://schemas.microsoft.com/office/drawing/2014/main" id="{2C191607-A557-5AF5-A26D-1BFD0AB6ED26}"/>
              </a:ext>
            </a:extLst>
          </p:cNvPr>
          <p:cNvSpPr txBox="1"/>
          <p:nvPr/>
        </p:nvSpPr>
        <p:spPr>
          <a:xfrm>
            <a:off x="304800" y="3962400"/>
            <a:ext cx="6248400" cy="1477328"/>
          </a:xfrm>
          <a:prstGeom prst="rect">
            <a:avLst/>
          </a:prstGeom>
          <a:noFill/>
        </p:spPr>
        <p:txBody>
          <a:bodyPr wrap="square" rtlCol="0">
            <a:spAutoFit/>
          </a:bodyPr>
          <a:lstStyle/>
          <a:p>
            <a:r>
              <a:rPr lang="en-US" dirty="0"/>
              <a:t>Note that:</a:t>
            </a:r>
          </a:p>
          <a:p>
            <a:endParaRPr lang="en-US" dirty="0"/>
          </a:p>
          <a:p>
            <a:r>
              <a:rPr lang="en-US" dirty="0"/>
              <a:t>T = Transpose</a:t>
            </a:r>
          </a:p>
          <a:p>
            <a:endParaRPr lang="en-US" dirty="0"/>
          </a:p>
          <a:p>
            <a:r>
              <a:rPr lang="en-US" dirty="0"/>
              <a:t>%*%  = Matrix Multiplication</a:t>
            </a:r>
            <a:endParaRPr lang="en-GB" dirty="0"/>
          </a:p>
        </p:txBody>
      </p:sp>
    </p:spTree>
    <p:extLst>
      <p:ext uri="{BB962C8B-B14F-4D97-AF65-F5344CB8AC3E}">
        <p14:creationId xmlns:p14="http://schemas.microsoft.com/office/powerpoint/2010/main" val="20620238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More than Two Modes</a:t>
            </a:r>
          </a:p>
        </p:txBody>
      </p:sp>
      <p:sp>
        <p:nvSpPr>
          <p:cNvPr id="3" name="Content Placeholder 2"/>
          <p:cNvSpPr>
            <a:spLocks noGrp="1"/>
          </p:cNvSpPr>
          <p:nvPr>
            <p:ph sz="quarter" idx="1"/>
          </p:nvPr>
        </p:nvSpPr>
        <p:spPr>
          <a:xfrm>
            <a:off x="301752" y="1527048"/>
            <a:ext cx="3965448" cy="4568952"/>
          </a:xfrm>
        </p:spPr>
        <p:txBody>
          <a:bodyPr/>
          <a:lstStyle/>
          <a:p>
            <a:r>
              <a:rPr lang="en-US" dirty="0"/>
              <a:t>It is possible for network data to have more than two modes.</a:t>
            </a:r>
          </a:p>
          <a:p>
            <a:endParaRPr lang="en-US" dirty="0"/>
          </a:p>
          <a:p>
            <a:pPr>
              <a:buNone/>
            </a:pPr>
            <a:r>
              <a:rPr lang="en-US" dirty="0"/>
              <a:t>Example</a:t>
            </a:r>
          </a:p>
          <a:p>
            <a:r>
              <a:rPr lang="en-US" dirty="0"/>
              <a:t>Mode 1: Firms</a:t>
            </a:r>
          </a:p>
          <a:p>
            <a:r>
              <a:rPr lang="en-US" dirty="0"/>
              <a:t>Mode 2: Trade Associations</a:t>
            </a:r>
          </a:p>
          <a:p>
            <a:r>
              <a:rPr lang="en-US" dirty="0"/>
              <a:t>Mode 3: Nations</a:t>
            </a:r>
          </a:p>
        </p:txBody>
      </p:sp>
      <p:sp>
        <p:nvSpPr>
          <p:cNvPr id="4" name="Oval 3"/>
          <p:cNvSpPr/>
          <p:nvPr/>
        </p:nvSpPr>
        <p:spPr>
          <a:xfrm>
            <a:off x="4267200" y="41910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724400" y="3124200"/>
            <a:ext cx="381000" cy="4572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1" name="Isosceles Triangle 10"/>
          <p:cNvSpPr/>
          <p:nvPr/>
        </p:nvSpPr>
        <p:spPr>
          <a:xfrm>
            <a:off x="6248400" y="3124200"/>
            <a:ext cx="381000" cy="4572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2" name="Isosceles Triangle 11"/>
          <p:cNvSpPr/>
          <p:nvPr/>
        </p:nvSpPr>
        <p:spPr>
          <a:xfrm>
            <a:off x="7772400" y="3124200"/>
            <a:ext cx="381000" cy="4572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3" name="Rectangle 12"/>
          <p:cNvSpPr/>
          <p:nvPr/>
        </p:nvSpPr>
        <p:spPr>
          <a:xfrm>
            <a:off x="4648200" y="21336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21336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00" y="2133600"/>
            <a:ext cx="6096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162800" y="41910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82000" y="41148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62600" y="42672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4" idx="1"/>
            <a:endCxn id="4" idx="1"/>
          </p:cNvCxnSpPr>
          <p:nvPr/>
        </p:nvCxnSpPr>
        <p:spPr>
          <a:xfrm rot="5400000" flipH="1" flipV="1">
            <a:off x="4334155" y="425795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 idx="0"/>
          </p:cNvCxnSpPr>
          <p:nvPr/>
        </p:nvCxnSpPr>
        <p:spPr>
          <a:xfrm rot="5400000" flipH="1" flipV="1">
            <a:off x="3810000" y="3352800"/>
            <a:ext cx="1524000" cy="152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8" idx="0"/>
          </p:cNvCxnSpPr>
          <p:nvPr/>
        </p:nvCxnSpPr>
        <p:spPr>
          <a:xfrm rot="5400000" flipH="1" flipV="1">
            <a:off x="5143500" y="3314700"/>
            <a:ext cx="16002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6" idx="0"/>
          </p:cNvCxnSpPr>
          <p:nvPr/>
        </p:nvCxnSpPr>
        <p:spPr>
          <a:xfrm rot="16200000" flipV="1">
            <a:off x="6286500" y="3086100"/>
            <a:ext cx="1524000" cy="68580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6" idx="0"/>
          </p:cNvCxnSpPr>
          <p:nvPr/>
        </p:nvCxnSpPr>
        <p:spPr>
          <a:xfrm rot="5400000" flipH="1" flipV="1">
            <a:off x="6743700" y="3314700"/>
            <a:ext cx="1524000"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7" idx="1"/>
          </p:cNvCxnSpPr>
          <p:nvPr/>
        </p:nvCxnSpPr>
        <p:spPr>
          <a:xfrm rot="16200000" flipV="1">
            <a:off x="7581901" y="3314700"/>
            <a:ext cx="1514755" cy="2193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8" idx="0"/>
          </p:cNvCxnSpPr>
          <p:nvPr/>
        </p:nvCxnSpPr>
        <p:spPr>
          <a:xfrm rot="16200000" flipV="1">
            <a:off x="4724400" y="3200400"/>
            <a:ext cx="1600200"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 idx="0"/>
            <a:endCxn id="10" idx="2"/>
          </p:cNvCxnSpPr>
          <p:nvPr/>
        </p:nvCxnSpPr>
        <p:spPr>
          <a:xfrm rot="5400000" flipH="1" flipV="1">
            <a:off x="4305300" y="3771900"/>
            <a:ext cx="609600"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18" idx="1"/>
            <a:endCxn id="10" idx="4"/>
          </p:cNvCxnSpPr>
          <p:nvPr/>
        </p:nvCxnSpPr>
        <p:spPr>
          <a:xfrm rot="16200000" flipV="1">
            <a:off x="4991101" y="3695700"/>
            <a:ext cx="752755" cy="5241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8" idx="0"/>
            <a:endCxn id="11" idx="2"/>
          </p:cNvCxnSpPr>
          <p:nvPr/>
        </p:nvCxnSpPr>
        <p:spPr>
          <a:xfrm rot="5400000" flipH="1" flipV="1">
            <a:off x="5676900" y="3695700"/>
            <a:ext cx="685800" cy="457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6" idx="1"/>
            <a:endCxn id="11" idx="4"/>
          </p:cNvCxnSpPr>
          <p:nvPr/>
        </p:nvCxnSpPr>
        <p:spPr>
          <a:xfrm rot="16200000" flipV="1">
            <a:off x="6591301" y="3619500"/>
            <a:ext cx="676555" cy="6003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6" idx="7"/>
            <a:endCxn id="12" idx="2"/>
          </p:cNvCxnSpPr>
          <p:nvPr/>
        </p:nvCxnSpPr>
        <p:spPr>
          <a:xfrm rot="5400000" flipH="1" flipV="1">
            <a:off x="7324445" y="3810001"/>
            <a:ext cx="676555" cy="2193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7" idx="1"/>
            <a:endCxn id="12" idx="4"/>
          </p:cNvCxnSpPr>
          <p:nvPr/>
        </p:nvCxnSpPr>
        <p:spPr>
          <a:xfrm rot="16200000" flipV="1">
            <a:off x="8001001" y="3733800"/>
            <a:ext cx="600355" cy="2955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572000" y="3886200"/>
            <a:ext cx="76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3" idx="2"/>
            <a:endCxn id="11" idx="0"/>
          </p:cNvCxnSpPr>
          <p:nvPr/>
        </p:nvCxnSpPr>
        <p:spPr>
          <a:xfrm>
            <a:off x="4953000" y="2667000"/>
            <a:ext cx="148590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3" idx="2"/>
            <a:endCxn id="10" idx="0"/>
          </p:cNvCxnSpPr>
          <p:nvPr/>
        </p:nvCxnSpPr>
        <p:spPr>
          <a:xfrm flipH="1">
            <a:off x="4914900" y="2667000"/>
            <a:ext cx="3810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2"/>
            <a:endCxn id="12" idx="0"/>
          </p:cNvCxnSpPr>
          <p:nvPr/>
        </p:nvCxnSpPr>
        <p:spPr>
          <a:xfrm>
            <a:off x="7924800" y="2667000"/>
            <a:ext cx="38100" cy="45720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a:solidFill>
                  <a:srgbClr val="002060"/>
                </a:solidFill>
              </a:rPr>
              <a:t>Lattices are often used to depict and analyze </a:t>
            </a:r>
            <a:br>
              <a:rPr lang="en-US" sz="2800" dirty="0">
                <a:solidFill>
                  <a:srgbClr val="002060"/>
                </a:solidFill>
              </a:rPr>
            </a:br>
            <a:r>
              <a:rPr lang="en-US" sz="2800" dirty="0">
                <a:solidFill>
                  <a:srgbClr val="002060"/>
                </a:solidFill>
              </a:rPr>
              <a:t>higher-order modal models</a:t>
            </a: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rot="16200000">
            <a:off x="213235" y="1158366"/>
            <a:ext cx="5181600" cy="5608069"/>
          </a:xfrm>
          <a:prstGeom prst="rect">
            <a:avLst/>
          </a:prstGeom>
          <a:noFill/>
          <a:ln w="9525">
            <a:noFill/>
            <a:miter lim="800000"/>
            <a:headEnd/>
            <a:tailEnd/>
          </a:ln>
        </p:spPr>
      </p:pic>
      <p:sp>
        <p:nvSpPr>
          <p:cNvPr id="5" name="TextBox 4"/>
          <p:cNvSpPr txBox="1"/>
          <p:nvPr/>
        </p:nvSpPr>
        <p:spPr>
          <a:xfrm>
            <a:off x="5638800" y="1752600"/>
            <a:ext cx="3352800" cy="1938992"/>
          </a:xfrm>
          <a:prstGeom prst="rect">
            <a:avLst/>
          </a:prstGeom>
          <a:noFill/>
        </p:spPr>
        <p:txBody>
          <a:bodyPr wrap="square" rtlCol="0">
            <a:spAutoFit/>
          </a:bodyPr>
          <a:lstStyle/>
          <a:p>
            <a:r>
              <a:rPr lang="en-US" sz="2000" dirty="0"/>
              <a:t>Ann </a:t>
            </a:r>
            <a:r>
              <a:rPr lang="en-US" sz="2000" dirty="0" err="1"/>
              <a:t>Mische</a:t>
            </a:r>
            <a:r>
              <a:rPr lang="en-US" sz="2000" dirty="0"/>
              <a:t>, </a:t>
            </a:r>
            <a:r>
              <a:rPr lang="en-US" sz="2000" i="1" dirty="0"/>
              <a:t>Partisan Publics: Communication and Contention across Brazilian Youth Activist Networks </a:t>
            </a:r>
            <a:r>
              <a:rPr lang="en-US" sz="2000" dirty="0"/>
              <a:t>(Princeton, 2008).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Another Lattice from Ann </a:t>
            </a:r>
            <a:r>
              <a:rPr lang="en-US" dirty="0" err="1">
                <a:solidFill>
                  <a:srgbClr val="002060"/>
                </a:solidFill>
              </a:rPr>
              <a:t>Mische</a:t>
            </a:r>
            <a:endParaRPr lang="en-US" dirty="0">
              <a:solidFill>
                <a:srgbClr val="002060"/>
              </a:solidFill>
            </a:endParaRP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rot="5400000">
            <a:off x="2032031" y="863569"/>
            <a:ext cx="5257801" cy="6578663"/>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The Limits of Multi-Modal Analysis</a:t>
            </a:r>
          </a:p>
        </p:txBody>
      </p:sp>
      <p:sp>
        <p:nvSpPr>
          <p:cNvPr id="3" name="Content Placeholder 2"/>
          <p:cNvSpPr>
            <a:spLocks noGrp="1"/>
          </p:cNvSpPr>
          <p:nvPr>
            <p:ph sz="quarter" idx="1"/>
          </p:nvPr>
        </p:nvSpPr>
        <p:spPr/>
        <p:txBody>
          <a:bodyPr>
            <a:normAutofit/>
          </a:bodyPr>
          <a:lstStyle/>
          <a:p>
            <a:r>
              <a:rPr lang="en-US" dirty="0"/>
              <a:t>Almost all network analysis can be conducted using when one-mode data is on hand.</a:t>
            </a:r>
          </a:p>
          <a:p>
            <a:pPr>
              <a:buNone/>
            </a:pPr>
            <a:endParaRPr lang="en-US" dirty="0"/>
          </a:p>
          <a:p>
            <a:r>
              <a:rPr lang="en-US" dirty="0"/>
              <a:t>In many network software programs two-mode measures (e.g., centrality) can be easily generated.  But progress in this area is still moving forward.</a:t>
            </a:r>
          </a:p>
          <a:p>
            <a:pPr marL="0" indent="0">
              <a:buNone/>
            </a:pPr>
            <a:endParaRPr lang="en-US" dirty="0"/>
          </a:p>
          <a:p>
            <a:r>
              <a:rPr lang="en-US" dirty="0"/>
              <a:t>Some work has been done on </a:t>
            </a:r>
            <a:r>
              <a:rPr lang="en-US"/>
              <a:t>higher-order modes, </a:t>
            </a:r>
            <a:r>
              <a:rPr lang="en-US" dirty="0"/>
              <a:t>but work needs to be done to make their analysis practical for social scientists.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3383-647C-D34A-CCA7-AC07DB676ABB}"/>
              </a:ext>
            </a:extLst>
          </p:cNvPr>
          <p:cNvSpPr>
            <a:spLocks noGrp="1"/>
          </p:cNvSpPr>
          <p:nvPr>
            <p:ph type="title"/>
          </p:nvPr>
        </p:nvSpPr>
        <p:spPr/>
        <p:txBody>
          <a:bodyPr/>
          <a:lstStyle/>
          <a:p>
            <a:r>
              <a:rPr lang="en-US" dirty="0">
                <a:solidFill>
                  <a:srgbClr val="002060"/>
                </a:solidFill>
              </a:rPr>
              <a:t>Friday Presentations</a:t>
            </a:r>
            <a:endParaRPr lang="en-GB" dirty="0">
              <a:solidFill>
                <a:srgbClr val="002060"/>
              </a:solidFill>
            </a:endParaRPr>
          </a:p>
        </p:txBody>
      </p:sp>
      <p:sp>
        <p:nvSpPr>
          <p:cNvPr id="3" name="Content Placeholder 2">
            <a:extLst>
              <a:ext uri="{FF2B5EF4-FFF2-40B4-BE49-F238E27FC236}">
                <a16:creationId xmlns:a16="http://schemas.microsoft.com/office/drawing/2014/main" id="{CC3F16A9-ACBE-F13D-4984-E9688D391552}"/>
              </a:ext>
            </a:extLst>
          </p:cNvPr>
          <p:cNvSpPr>
            <a:spLocks noGrp="1"/>
          </p:cNvSpPr>
          <p:nvPr>
            <p:ph sz="quarter" idx="1"/>
          </p:nvPr>
        </p:nvSpPr>
        <p:spPr/>
        <p:txBody>
          <a:bodyPr/>
          <a:lstStyle/>
          <a:p>
            <a:r>
              <a:rPr lang="en-US" dirty="0"/>
              <a:t>You MUST give a presentation on Friday in order to receive credit for the course.</a:t>
            </a:r>
          </a:p>
          <a:p>
            <a:r>
              <a:rPr lang="en-US" dirty="0"/>
              <a:t>It is a lot to do in one week, but you CAN do it.  </a:t>
            </a:r>
          </a:p>
          <a:p>
            <a:r>
              <a:rPr lang="en-US" dirty="0"/>
              <a:t>Presentations should be 15 minutes plus 5 minutes for questions.</a:t>
            </a:r>
          </a:p>
          <a:p>
            <a:r>
              <a:rPr lang="en-US" dirty="0"/>
              <a:t>Model your presentation after a conference presentation. </a:t>
            </a:r>
            <a:endParaRPr lang="en-GB" dirty="0"/>
          </a:p>
        </p:txBody>
      </p:sp>
    </p:spTree>
    <p:extLst>
      <p:ext uri="{BB962C8B-B14F-4D97-AF65-F5344CB8AC3E}">
        <p14:creationId xmlns:p14="http://schemas.microsoft.com/office/powerpoint/2010/main" val="32880963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58952"/>
          </a:xfrm>
        </p:spPr>
        <p:txBody>
          <a:bodyPr/>
          <a:lstStyle/>
          <a:p>
            <a:r>
              <a:rPr lang="en-US" dirty="0">
                <a:solidFill>
                  <a:srgbClr val="002060"/>
                </a:solidFill>
              </a:rPr>
              <a:t>Questions / Discussion about Modes?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Development of Social Network Analysis</a:t>
            </a:r>
          </a:p>
        </p:txBody>
      </p:sp>
    </p:spTree>
    <p:extLst>
      <p:ext uri="{BB962C8B-B14F-4D97-AF65-F5344CB8AC3E}">
        <p14:creationId xmlns:p14="http://schemas.microsoft.com/office/powerpoint/2010/main" val="35199619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Origins of Network Analysis</a:t>
            </a:r>
          </a:p>
        </p:txBody>
      </p:sp>
      <p:sp>
        <p:nvSpPr>
          <p:cNvPr id="3" name="Content Placeholder 2"/>
          <p:cNvSpPr>
            <a:spLocks noGrp="1"/>
          </p:cNvSpPr>
          <p:nvPr>
            <p:ph sz="quarter" idx="1"/>
          </p:nvPr>
        </p:nvSpPr>
        <p:spPr>
          <a:xfrm>
            <a:off x="301752" y="1527048"/>
            <a:ext cx="8534400" cy="5102352"/>
          </a:xfrm>
        </p:spPr>
        <p:txBody>
          <a:bodyPr>
            <a:normAutofit/>
          </a:bodyPr>
          <a:lstStyle/>
          <a:p>
            <a:r>
              <a:rPr lang="en-US" dirty="0"/>
              <a:t>Early social theorists: Durkheim, Marx, and Weber, for example, were interested in the relation between the individual and society</a:t>
            </a:r>
          </a:p>
          <a:p>
            <a:pPr marL="0" indent="0">
              <a:buNone/>
            </a:pPr>
            <a:endParaRPr lang="en-US" dirty="0"/>
          </a:p>
          <a:p>
            <a:r>
              <a:rPr lang="en-US"/>
              <a:t>Georg </a:t>
            </a:r>
            <a:r>
              <a:rPr lang="en-US" dirty="0"/>
              <a:t>Simmel: web of group affiliations; the triad</a:t>
            </a:r>
          </a:p>
          <a:p>
            <a:pPr marL="0" indent="0">
              <a:buNone/>
            </a:pPr>
            <a:endParaRPr lang="en-US" dirty="0"/>
          </a:p>
          <a:p>
            <a:r>
              <a:rPr lang="en-US" dirty="0"/>
              <a:t>Jacob Moreno: First efforts to map social structures</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16D11-B1FB-4DDA-B755-509DF395E1B0}"/>
              </a:ext>
            </a:extLst>
          </p:cNvPr>
          <p:cNvSpPr>
            <a:spLocks noGrp="1"/>
          </p:cNvSpPr>
          <p:nvPr>
            <p:ph type="title"/>
          </p:nvPr>
        </p:nvSpPr>
        <p:spPr/>
        <p:txBody>
          <a:bodyPr/>
          <a:lstStyle/>
          <a:p>
            <a:r>
              <a:rPr lang="en-US" dirty="0">
                <a:solidFill>
                  <a:srgbClr val="002060"/>
                </a:solidFill>
              </a:rPr>
              <a:t>Multidisciplinary Advances, 1940-1970</a:t>
            </a:r>
          </a:p>
        </p:txBody>
      </p:sp>
      <p:sp>
        <p:nvSpPr>
          <p:cNvPr id="3" name="Content Placeholder 2">
            <a:extLst>
              <a:ext uri="{FF2B5EF4-FFF2-40B4-BE49-F238E27FC236}">
                <a16:creationId xmlns:a16="http://schemas.microsoft.com/office/drawing/2014/main" id="{5041D795-8D47-4D01-955C-6426B71C733B}"/>
              </a:ext>
            </a:extLst>
          </p:cNvPr>
          <p:cNvSpPr>
            <a:spLocks noGrp="1"/>
          </p:cNvSpPr>
          <p:nvPr>
            <p:ph sz="quarter" idx="1"/>
          </p:nvPr>
        </p:nvSpPr>
        <p:spPr/>
        <p:txBody>
          <a:bodyPr/>
          <a:lstStyle/>
          <a:p>
            <a:r>
              <a:rPr lang="en-US" dirty="0"/>
              <a:t>Mathematics / graph theory</a:t>
            </a:r>
          </a:p>
          <a:p>
            <a:r>
              <a:rPr lang="en-US" dirty="0"/>
              <a:t>Political Science</a:t>
            </a:r>
          </a:p>
          <a:p>
            <a:r>
              <a:rPr lang="en-US" dirty="0"/>
              <a:t>Sociology</a:t>
            </a:r>
          </a:p>
          <a:p>
            <a:r>
              <a:rPr lang="en-US" dirty="0"/>
              <a:t>Anthropology</a:t>
            </a:r>
          </a:p>
          <a:p>
            <a:pPr marL="0" indent="0">
              <a:buNone/>
            </a:pPr>
            <a:endParaRPr lang="en-US" dirty="0"/>
          </a:p>
          <a:p>
            <a:endParaRPr lang="en-US" dirty="0"/>
          </a:p>
        </p:txBody>
      </p:sp>
    </p:spTree>
    <p:extLst>
      <p:ext uri="{BB962C8B-B14F-4D97-AF65-F5344CB8AC3E}">
        <p14:creationId xmlns:p14="http://schemas.microsoft.com/office/powerpoint/2010/main" val="2771515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16D11-B1FB-4DDA-B755-509DF395E1B0}"/>
              </a:ext>
            </a:extLst>
          </p:cNvPr>
          <p:cNvSpPr>
            <a:spLocks noGrp="1"/>
          </p:cNvSpPr>
          <p:nvPr>
            <p:ph type="title"/>
          </p:nvPr>
        </p:nvSpPr>
        <p:spPr/>
        <p:txBody>
          <a:bodyPr/>
          <a:lstStyle/>
          <a:p>
            <a:r>
              <a:rPr lang="en-US" dirty="0">
                <a:solidFill>
                  <a:srgbClr val="002060"/>
                </a:solidFill>
              </a:rPr>
              <a:t>Sociological Consolidation, 1970-1995</a:t>
            </a:r>
          </a:p>
        </p:txBody>
      </p:sp>
      <p:sp>
        <p:nvSpPr>
          <p:cNvPr id="3" name="Content Placeholder 2">
            <a:extLst>
              <a:ext uri="{FF2B5EF4-FFF2-40B4-BE49-F238E27FC236}">
                <a16:creationId xmlns:a16="http://schemas.microsoft.com/office/drawing/2014/main" id="{5041D795-8D47-4D01-955C-6426B71C733B}"/>
              </a:ext>
            </a:extLst>
          </p:cNvPr>
          <p:cNvSpPr>
            <a:spLocks noGrp="1"/>
          </p:cNvSpPr>
          <p:nvPr>
            <p:ph sz="quarter" idx="1"/>
          </p:nvPr>
        </p:nvSpPr>
        <p:spPr/>
        <p:txBody>
          <a:bodyPr/>
          <a:lstStyle/>
          <a:p>
            <a:r>
              <a:rPr lang="en-US" dirty="0"/>
              <a:t>The Harvard School -- Harrison White and colleagues</a:t>
            </a:r>
          </a:p>
          <a:p>
            <a:r>
              <a:rPr lang="en-US" dirty="0"/>
              <a:t>Sociometric advances</a:t>
            </a:r>
          </a:p>
          <a:p>
            <a:r>
              <a:rPr lang="en-US" dirty="0"/>
              <a:t>John Padgett, multiple networks and robust action</a:t>
            </a:r>
          </a:p>
          <a:p>
            <a:pPr marL="0" indent="0">
              <a:buNone/>
            </a:pPr>
            <a:endParaRPr lang="en-US" dirty="0"/>
          </a:p>
          <a:p>
            <a:endParaRPr lang="en-US" dirty="0"/>
          </a:p>
        </p:txBody>
      </p:sp>
    </p:spTree>
    <p:extLst>
      <p:ext uri="{BB962C8B-B14F-4D97-AF65-F5344CB8AC3E}">
        <p14:creationId xmlns:p14="http://schemas.microsoft.com/office/powerpoint/2010/main" val="14646049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16D11-B1FB-4DDA-B755-509DF395E1B0}"/>
              </a:ext>
            </a:extLst>
          </p:cNvPr>
          <p:cNvSpPr>
            <a:spLocks noGrp="1"/>
          </p:cNvSpPr>
          <p:nvPr>
            <p:ph type="title"/>
          </p:nvPr>
        </p:nvSpPr>
        <p:spPr/>
        <p:txBody>
          <a:bodyPr/>
          <a:lstStyle/>
          <a:p>
            <a:r>
              <a:rPr lang="en-US" dirty="0">
                <a:solidFill>
                  <a:srgbClr val="002060"/>
                </a:solidFill>
              </a:rPr>
              <a:t>Network Explosion, 1995-2010</a:t>
            </a:r>
          </a:p>
        </p:txBody>
      </p:sp>
      <p:sp>
        <p:nvSpPr>
          <p:cNvPr id="3" name="Content Placeholder 2">
            <a:extLst>
              <a:ext uri="{FF2B5EF4-FFF2-40B4-BE49-F238E27FC236}">
                <a16:creationId xmlns:a16="http://schemas.microsoft.com/office/drawing/2014/main" id="{5041D795-8D47-4D01-955C-6426B71C733B}"/>
              </a:ext>
            </a:extLst>
          </p:cNvPr>
          <p:cNvSpPr>
            <a:spLocks noGrp="1"/>
          </p:cNvSpPr>
          <p:nvPr>
            <p:ph sz="quarter" idx="1"/>
          </p:nvPr>
        </p:nvSpPr>
        <p:spPr/>
        <p:txBody>
          <a:bodyPr/>
          <a:lstStyle/>
          <a:p>
            <a:r>
              <a:rPr lang="en-US" dirty="0"/>
              <a:t>Physics and networks (Duncan Watts)</a:t>
            </a:r>
          </a:p>
          <a:p>
            <a:r>
              <a:rPr lang="en-US" dirty="0"/>
              <a:t>Economics and game theory (Mathew Jackson)</a:t>
            </a:r>
          </a:p>
          <a:p>
            <a:r>
              <a:rPr lang="en-US" dirty="0"/>
              <a:t>Public Health (Christakis and Fowler)</a:t>
            </a:r>
          </a:p>
          <a:p>
            <a:r>
              <a:rPr lang="en-US" dirty="0"/>
              <a:t>Adoption in many fields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9726287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16D11-B1FB-4DDA-B755-509DF395E1B0}"/>
              </a:ext>
            </a:extLst>
          </p:cNvPr>
          <p:cNvSpPr>
            <a:spLocks noGrp="1"/>
          </p:cNvSpPr>
          <p:nvPr>
            <p:ph type="title"/>
          </p:nvPr>
        </p:nvSpPr>
        <p:spPr/>
        <p:txBody>
          <a:bodyPr/>
          <a:lstStyle/>
          <a:p>
            <a:r>
              <a:rPr lang="en-US" dirty="0">
                <a:solidFill>
                  <a:srgbClr val="002060"/>
                </a:solidFill>
              </a:rPr>
              <a:t>Institutionalization, 2010-present</a:t>
            </a:r>
          </a:p>
        </p:txBody>
      </p:sp>
      <p:sp>
        <p:nvSpPr>
          <p:cNvPr id="3" name="Content Placeholder 2">
            <a:extLst>
              <a:ext uri="{FF2B5EF4-FFF2-40B4-BE49-F238E27FC236}">
                <a16:creationId xmlns:a16="http://schemas.microsoft.com/office/drawing/2014/main" id="{5041D795-8D47-4D01-955C-6426B71C733B}"/>
              </a:ext>
            </a:extLst>
          </p:cNvPr>
          <p:cNvSpPr>
            <a:spLocks noGrp="1"/>
          </p:cNvSpPr>
          <p:nvPr>
            <p:ph sz="quarter" idx="1"/>
          </p:nvPr>
        </p:nvSpPr>
        <p:spPr/>
        <p:txBody>
          <a:bodyPr/>
          <a:lstStyle/>
          <a:p>
            <a:r>
              <a:rPr lang="en-US" dirty="0"/>
              <a:t>Growth of network associations</a:t>
            </a:r>
          </a:p>
          <a:p>
            <a:r>
              <a:rPr lang="en-US" dirty="0"/>
              <a:t>The concept of “network science”</a:t>
            </a:r>
          </a:p>
          <a:p>
            <a:r>
              <a:rPr lang="en-US" dirty="0"/>
              <a:t>Wider availability of software</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3477495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409C-6246-44CA-AB49-A93F1FB0ACDC}"/>
              </a:ext>
            </a:extLst>
          </p:cNvPr>
          <p:cNvSpPr>
            <a:spLocks noGrp="1"/>
          </p:cNvSpPr>
          <p:nvPr>
            <p:ph type="title"/>
          </p:nvPr>
        </p:nvSpPr>
        <p:spPr/>
        <p:txBody>
          <a:bodyPr/>
          <a:lstStyle/>
          <a:p>
            <a:r>
              <a:rPr lang="en-US" dirty="0">
                <a:solidFill>
                  <a:srgbClr val="002060"/>
                </a:solidFill>
              </a:rPr>
              <a:t>Discussion</a:t>
            </a:r>
          </a:p>
        </p:txBody>
      </p:sp>
      <p:sp>
        <p:nvSpPr>
          <p:cNvPr id="3" name="Content Placeholder 2">
            <a:extLst>
              <a:ext uri="{FF2B5EF4-FFF2-40B4-BE49-F238E27FC236}">
                <a16:creationId xmlns:a16="http://schemas.microsoft.com/office/drawing/2014/main" id="{9E3D2218-DDC1-4DDB-BB5D-8FAC9A17CCED}"/>
              </a:ext>
            </a:extLst>
          </p:cNvPr>
          <p:cNvSpPr>
            <a:spLocks noGrp="1"/>
          </p:cNvSpPr>
          <p:nvPr>
            <p:ph sz="quarter" idx="1"/>
          </p:nvPr>
        </p:nvSpPr>
        <p:spPr/>
        <p:txBody>
          <a:bodyPr/>
          <a:lstStyle/>
          <a:p>
            <a:r>
              <a:rPr lang="en-US" dirty="0"/>
              <a:t>How could network science fit into your discipline and research fields?</a:t>
            </a:r>
          </a:p>
          <a:p>
            <a:r>
              <a:rPr lang="en-US" dirty="0"/>
              <a:t>What are some promising areas for growth?</a:t>
            </a:r>
          </a:p>
        </p:txBody>
      </p:sp>
    </p:spTree>
    <p:extLst>
      <p:ext uri="{BB962C8B-B14F-4D97-AF65-F5344CB8AC3E}">
        <p14:creationId xmlns:p14="http://schemas.microsoft.com/office/powerpoint/2010/main" val="28844344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Good Introductory Readings</a:t>
            </a:r>
          </a:p>
        </p:txBody>
      </p:sp>
      <p:sp>
        <p:nvSpPr>
          <p:cNvPr id="3" name="Content Placeholder 2"/>
          <p:cNvSpPr>
            <a:spLocks noGrp="1"/>
          </p:cNvSpPr>
          <p:nvPr>
            <p:ph sz="quarter" idx="1"/>
          </p:nvPr>
        </p:nvSpPr>
        <p:spPr>
          <a:xfrm>
            <a:off x="301752" y="1527048"/>
            <a:ext cx="8534400" cy="5102352"/>
          </a:xfrm>
        </p:spPr>
        <p:txBody>
          <a:bodyPr>
            <a:normAutofit fontScale="62500" lnSpcReduction="20000"/>
          </a:bodyPr>
          <a:lstStyle/>
          <a:p>
            <a:r>
              <a:rPr lang="en-US" dirty="0"/>
              <a:t>Albert-</a:t>
            </a:r>
            <a:r>
              <a:rPr lang="en-US" dirty="0" err="1"/>
              <a:t>Laslo</a:t>
            </a:r>
            <a:r>
              <a:rPr lang="en-US" dirty="0"/>
              <a:t> </a:t>
            </a:r>
            <a:r>
              <a:rPr lang="en-US" dirty="0" err="1"/>
              <a:t>Barabasi</a:t>
            </a:r>
            <a:r>
              <a:rPr lang="en-US" dirty="0"/>
              <a:t>, </a:t>
            </a:r>
            <a:r>
              <a:rPr lang="en-US" i="1" dirty="0"/>
              <a:t>Linked </a:t>
            </a:r>
            <a:r>
              <a:rPr lang="en-US" dirty="0"/>
              <a:t>(Penguin 2003).</a:t>
            </a:r>
          </a:p>
          <a:p>
            <a:r>
              <a:rPr lang="en-US" dirty="0"/>
              <a:t>Stephen P. </a:t>
            </a:r>
            <a:r>
              <a:rPr lang="en-US" dirty="0" err="1"/>
              <a:t>Borgatti</a:t>
            </a:r>
            <a:r>
              <a:rPr lang="en-US" dirty="0"/>
              <a:t> et al., </a:t>
            </a:r>
            <a:r>
              <a:rPr lang="en-US" i="1" dirty="0"/>
              <a:t>Analyzing Social Networks </a:t>
            </a:r>
            <a:r>
              <a:rPr lang="en-US" dirty="0"/>
              <a:t>(Sage 2013)</a:t>
            </a:r>
          </a:p>
          <a:p>
            <a:r>
              <a:rPr lang="en-US" dirty="0" err="1"/>
              <a:t>Lincton</a:t>
            </a:r>
            <a:r>
              <a:rPr lang="en-US" dirty="0"/>
              <a:t> C. Freeman, “Centrality in Social Networks: I. Conceptual Clarification</a:t>
            </a:r>
            <a:r>
              <a:rPr lang="en-US" i="1" dirty="0"/>
              <a:t>,” Social Networks </a:t>
            </a:r>
            <a:r>
              <a:rPr lang="en-US" dirty="0"/>
              <a:t>(1979).</a:t>
            </a:r>
          </a:p>
          <a:p>
            <a:r>
              <a:rPr lang="en-US" dirty="0"/>
              <a:t>Linton C. Freeman, </a:t>
            </a:r>
            <a:r>
              <a:rPr lang="en-US" i="1" dirty="0"/>
              <a:t>The Development of Social Network Analysis </a:t>
            </a:r>
            <a:r>
              <a:rPr lang="en-US" dirty="0"/>
              <a:t>(Empirical Press 2004).</a:t>
            </a:r>
          </a:p>
          <a:p>
            <a:r>
              <a:rPr lang="en-US" dirty="0"/>
              <a:t>Matthew O. Jackson, </a:t>
            </a:r>
            <a:r>
              <a:rPr lang="en-US" i="1" dirty="0"/>
              <a:t>Social and Economic Networks </a:t>
            </a:r>
            <a:r>
              <a:rPr lang="en-US" dirty="0"/>
              <a:t>(Princeton 2008).</a:t>
            </a:r>
          </a:p>
          <a:p>
            <a:r>
              <a:rPr lang="en-US" dirty="0"/>
              <a:t>Eric E. </a:t>
            </a:r>
            <a:r>
              <a:rPr lang="en-US" dirty="0" err="1"/>
              <a:t>Kolaczyk</a:t>
            </a:r>
            <a:r>
              <a:rPr lang="en-US" dirty="0"/>
              <a:t> and Gabor </a:t>
            </a:r>
            <a:r>
              <a:rPr lang="en-US" dirty="0" err="1"/>
              <a:t>Csardi</a:t>
            </a:r>
            <a:r>
              <a:rPr lang="en-US" dirty="0"/>
              <a:t>, </a:t>
            </a:r>
            <a:r>
              <a:rPr lang="en-US" i="1" dirty="0"/>
              <a:t>Statistical Analysis of Network Data with R</a:t>
            </a:r>
            <a:r>
              <a:rPr lang="en-US" dirty="0"/>
              <a:t> (Springer 2014).</a:t>
            </a:r>
          </a:p>
          <a:p>
            <a:r>
              <a:rPr lang="en-US" dirty="0"/>
              <a:t>John Levi Martin, </a:t>
            </a:r>
            <a:r>
              <a:rPr lang="en-US" i="1" dirty="0"/>
              <a:t>Social Structures </a:t>
            </a:r>
            <a:r>
              <a:rPr lang="en-US" dirty="0"/>
              <a:t>(Princeton 2009)</a:t>
            </a:r>
          </a:p>
          <a:p>
            <a:r>
              <a:rPr lang="en-US" dirty="0"/>
              <a:t>Mark Newman, </a:t>
            </a:r>
            <a:r>
              <a:rPr lang="en-US" i="1" dirty="0"/>
              <a:t>Networks: An Introduction </a:t>
            </a:r>
            <a:r>
              <a:rPr lang="en-US" dirty="0"/>
              <a:t>(Oxford 2010).</a:t>
            </a:r>
          </a:p>
          <a:p>
            <a:r>
              <a:rPr lang="en-US" dirty="0"/>
              <a:t>Mark Newman et al., </a:t>
            </a:r>
            <a:r>
              <a:rPr lang="en-US" i="1" dirty="0"/>
              <a:t>The Structure and Dynamics of Networks </a:t>
            </a:r>
            <a:r>
              <a:rPr lang="en-US" dirty="0"/>
              <a:t>(Princeton 2006).</a:t>
            </a:r>
          </a:p>
          <a:p>
            <a:r>
              <a:rPr lang="en-US" dirty="0"/>
              <a:t>Garry Robins, </a:t>
            </a:r>
            <a:r>
              <a:rPr lang="en-US" i="1" dirty="0"/>
              <a:t>Doing Network Research </a:t>
            </a:r>
            <a:r>
              <a:rPr lang="en-US" dirty="0"/>
              <a:t>(Sage 2015)</a:t>
            </a:r>
          </a:p>
          <a:p>
            <a:r>
              <a:rPr lang="en-US" dirty="0"/>
              <a:t>John Scott, </a:t>
            </a:r>
            <a:r>
              <a:rPr lang="en-US" i="1" dirty="0"/>
              <a:t>Social Network Analysis: An Handbook </a:t>
            </a:r>
            <a:r>
              <a:rPr lang="en-US" dirty="0"/>
              <a:t>(Sage, 2000.</a:t>
            </a:r>
          </a:p>
          <a:p>
            <a:r>
              <a:rPr lang="en-US" dirty="0"/>
              <a:t>Stanley Wasserman and Katherine Faust, </a:t>
            </a:r>
            <a:r>
              <a:rPr lang="en-US" i="1" dirty="0"/>
              <a:t>Social Network Analysis: Methods and Applications</a:t>
            </a:r>
            <a:r>
              <a:rPr lang="en-US" dirty="0"/>
              <a:t> (Cambridge 1994).</a:t>
            </a:r>
          </a:p>
          <a:p>
            <a:r>
              <a:rPr lang="en-US" dirty="0"/>
              <a:t>Issues of the journals, </a:t>
            </a:r>
            <a:r>
              <a:rPr lang="en-US" i="1" dirty="0"/>
              <a:t>Social Networks</a:t>
            </a:r>
            <a:r>
              <a:rPr lang="en-US" dirty="0"/>
              <a:t>, </a:t>
            </a:r>
            <a:r>
              <a:rPr lang="en-US" i="1" dirty="0"/>
              <a:t>Network Science</a:t>
            </a:r>
            <a:r>
              <a:rPr lang="en-US" dirty="0"/>
              <a:t>, and the </a:t>
            </a:r>
            <a:r>
              <a:rPr lang="en-US" i="1" dirty="0"/>
              <a:t>Journal of Social Structure</a:t>
            </a:r>
          </a:p>
          <a:p>
            <a:endParaRPr lang="en-US" dirty="0"/>
          </a:p>
        </p:txBody>
      </p:sp>
    </p:spTree>
    <p:extLst>
      <p:ext uri="{BB962C8B-B14F-4D97-AF65-F5344CB8AC3E}">
        <p14:creationId xmlns:p14="http://schemas.microsoft.com/office/powerpoint/2010/main" val="102528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E297-3E26-C669-C576-1D5F0FA13E19}"/>
              </a:ext>
            </a:extLst>
          </p:cNvPr>
          <p:cNvSpPr>
            <a:spLocks noGrp="1"/>
          </p:cNvSpPr>
          <p:nvPr>
            <p:ph type="title"/>
          </p:nvPr>
        </p:nvSpPr>
        <p:spPr/>
        <p:txBody>
          <a:bodyPr/>
          <a:lstStyle/>
          <a:p>
            <a:r>
              <a:rPr lang="en-US" dirty="0">
                <a:solidFill>
                  <a:srgbClr val="002060"/>
                </a:solidFill>
              </a:rPr>
              <a:t>Guidance for Presentations</a:t>
            </a:r>
            <a:endParaRPr lang="en-GB" dirty="0">
              <a:solidFill>
                <a:srgbClr val="002060"/>
              </a:solidFill>
            </a:endParaRPr>
          </a:p>
        </p:txBody>
      </p:sp>
      <p:sp>
        <p:nvSpPr>
          <p:cNvPr id="3" name="Content Placeholder 2">
            <a:extLst>
              <a:ext uri="{FF2B5EF4-FFF2-40B4-BE49-F238E27FC236}">
                <a16:creationId xmlns:a16="http://schemas.microsoft.com/office/drawing/2014/main" id="{29780BBE-5D94-0CE6-A008-4C30B57BDE63}"/>
              </a:ext>
            </a:extLst>
          </p:cNvPr>
          <p:cNvSpPr>
            <a:spLocks noGrp="1"/>
          </p:cNvSpPr>
          <p:nvPr>
            <p:ph sz="quarter" idx="1"/>
          </p:nvPr>
        </p:nvSpPr>
        <p:spPr>
          <a:xfrm>
            <a:off x="185928" y="1219200"/>
            <a:ext cx="8729472" cy="5257800"/>
          </a:xfrm>
        </p:spPr>
        <p:txBody>
          <a:bodyPr>
            <a:normAutofit/>
          </a:bodyPr>
          <a:lstStyle/>
          <a:p>
            <a:r>
              <a:rPr lang="en-US" dirty="0"/>
              <a:t>Start by talking about the substantive, theoretical, or methodological problems that motivate your work.</a:t>
            </a:r>
          </a:p>
          <a:p>
            <a:r>
              <a:rPr lang="en-US" dirty="0"/>
              <a:t>What expectations / hypotheses that you wish to evaluate?</a:t>
            </a:r>
          </a:p>
          <a:p>
            <a:r>
              <a:rPr lang="en-US" dirty="0"/>
              <a:t>What is the nature of your data?</a:t>
            </a:r>
          </a:p>
          <a:p>
            <a:r>
              <a:rPr lang="en-US" dirty="0"/>
              <a:t>Summarize your data.</a:t>
            </a:r>
          </a:p>
          <a:p>
            <a:r>
              <a:rPr lang="en-US" dirty="0"/>
              <a:t>Conduct appropriate ERGM analyses.</a:t>
            </a:r>
          </a:p>
          <a:p>
            <a:r>
              <a:rPr lang="en-US" dirty="0"/>
              <a:t>Evaluate the convergence and fit of your ERGMs.</a:t>
            </a:r>
          </a:p>
          <a:p>
            <a:r>
              <a:rPr lang="en-US" dirty="0"/>
              <a:t>What are your conclusions?</a:t>
            </a:r>
          </a:p>
          <a:p>
            <a:r>
              <a:rPr lang="en-US" dirty="0"/>
              <a:t>What would you do if you had one year more to work on it?</a:t>
            </a:r>
            <a:endParaRPr lang="en-GB" dirty="0"/>
          </a:p>
        </p:txBody>
      </p:sp>
    </p:spTree>
    <p:extLst>
      <p:ext uri="{BB962C8B-B14F-4D97-AF65-F5344CB8AC3E}">
        <p14:creationId xmlns:p14="http://schemas.microsoft.com/office/powerpoint/2010/main" val="295927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E436-73F1-3412-014C-36AFB6E33E55}"/>
              </a:ext>
            </a:extLst>
          </p:cNvPr>
          <p:cNvSpPr>
            <a:spLocks noGrp="1"/>
          </p:cNvSpPr>
          <p:nvPr>
            <p:ph type="title"/>
          </p:nvPr>
        </p:nvSpPr>
        <p:spPr/>
        <p:txBody>
          <a:bodyPr/>
          <a:lstStyle/>
          <a:p>
            <a:r>
              <a:rPr lang="en-US" dirty="0">
                <a:solidFill>
                  <a:srgbClr val="002060"/>
                </a:solidFill>
              </a:rPr>
              <a:t>Problem Sets</a:t>
            </a:r>
            <a:endParaRPr lang="en-GB" dirty="0">
              <a:solidFill>
                <a:srgbClr val="002060"/>
              </a:solidFill>
            </a:endParaRPr>
          </a:p>
        </p:txBody>
      </p:sp>
      <p:sp>
        <p:nvSpPr>
          <p:cNvPr id="3" name="Content Placeholder 2">
            <a:extLst>
              <a:ext uri="{FF2B5EF4-FFF2-40B4-BE49-F238E27FC236}">
                <a16:creationId xmlns:a16="http://schemas.microsoft.com/office/drawing/2014/main" id="{1799B6D4-6926-B41E-211D-4BEC65A1C35A}"/>
              </a:ext>
            </a:extLst>
          </p:cNvPr>
          <p:cNvSpPr>
            <a:spLocks noGrp="1"/>
          </p:cNvSpPr>
          <p:nvPr>
            <p:ph sz="quarter" idx="1"/>
          </p:nvPr>
        </p:nvSpPr>
        <p:spPr/>
        <p:txBody>
          <a:bodyPr/>
          <a:lstStyle/>
          <a:p>
            <a:r>
              <a:rPr lang="en-US" dirty="0"/>
              <a:t>There is a problem set to complete along with every computer exercise.</a:t>
            </a:r>
          </a:p>
          <a:p>
            <a:r>
              <a:rPr lang="en-US" dirty="0"/>
              <a:t>All problem sets should be submitted by email by June 30 if you wish to receive credit for the course.</a:t>
            </a:r>
            <a:endParaRPr lang="en-GB" dirty="0"/>
          </a:p>
        </p:txBody>
      </p:sp>
    </p:spTree>
    <p:extLst>
      <p:ext uri="{BB962C8B-B14F-4D97-AF65-F5344CB8AC3E}">
        <p14:creationId xmlns:p14="http://schemas.microsoft.com/office/powerpoint/2010/main" val="42625727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2565</TotalTime>
  <Words>3379</Words>
  <Application>Microsoft Office PowerPoint</Application>
  <PresentationFormat>On-screen Show (4:3)</PresentationFormat>
  <Paragraphs>584</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Civic</vt:lpstr>
      <vt:lpstr>Network Analysis Statistical Analysis of Social Network Data</vt:lpstr>
      <vt:lpstr>Plan for the Course</vt:lpstr>
      <vt:lpstr>Daily Schedule</vt:lpstr>
      <vt:lpstr>Day by Day</vt:lpstr>
      <vt:lpstr>Data Specifications for Your Project</vt:lpstr>
      <vt:lpstr>Advice on Data Selection</vt:lpstr>
      <vt:lpstr>Friday Presentations</vt:lpstr>
      <vt:lpstr>Guidance for Presentations</vt:lpstr>
      <vt:lpstr>Problem Sets</vt:lpstr>
      <vt:lpstr>Readings</vt:lpstr>
      <vt:lpstr>Introduction</vt:lpstr>
      <vt:lpstr>Introduction</vt:lpstr>
      <vt:lpstr>What Are Networks?</vt:lpstr>
      <vt:lpstr>What Are Networks?</vt:lpstr>
      <vt:lpstr>Why Study Networks?</vt:lpstr>
      <vt:lpstr>When to Study Networks?</vt:lpstr>
      <vt:lpstr>When to Study Networks?</vt:lpstr>
      <vt:lpstr>When to Study Networks?</vt:lpstr>
      <vt:lpstr>Some Good Opportunities for Network Analysis</vt:lpstr>
      <vt:lpstr>Some Good Opportunities for Network Analysis</vt:lpstr>
      <vt:lpstr>Some Good Opportunities for Network Analysis</vt:lpstr>
      <vt:lpstr>Some Good Opportunities for Network Analysis</vt:lpstr>
      <vt:lpstr>Data-gathering Approaches</vt:lpstr>
      <vt:lpstr>Example: Ethnography</vt:lpstr>
      <vt:lpstr>Example: Interviews</vt:lpstr>
      <vt:lpstr>Example: Surveys</vt:lpstr>
      <vt:lpstr>Example: Experiments</vt:lpstr>
      <vt:lpstr>Example: Web Scraping</vt:lpstr>
      <vt:lpstr>Example: Archival Analysis</vt:lpstr>
      <vt:lpstr>Methods of Analysis Vary</vt:lpstr>
      <vt:lpstr>Methods of Analysis Vary</vt:lpstr>
      <vt:lpstr>Relational Thinking</vt:lpstr>
      <vt:lpstr>Questions / Comments ?</vt:lpstr>
      <vt:lpstr>Key Concepts</vt:lpstr>
      <vt:lpstr>Key Concepts</vt:lpstr>
      <vt:lpstr>Graphs</vt:lpstr>
      <vt:lpstr>Graphs</vt:lpstr>
      <vt:lpstr>Nodes and Links</vt:lpstr>
      <vt:lpstr>Types of Links</vt:lpstr>
      <vt:lpstr>Undirected Links</vt:lpstr>
      <vt:lpstr>Directed Links</vt:lpstr>
      <vt:lpstr>Dichotomous vs. Valued Links</vt:lpstr>
      <vt:lpstr>Complete Graphs and Connectivity</vt:lpstr>
      <vt:lpstr>Components</vt:lpstr>
      <vt:lpstr>Components</vt:lpstr>
      <vt:lpstr>Key Parts of a Graph</vt:lpstr>
      <vt:lpstr>Pendants and Isolates</vt:lpstr>
      <vt:lpstr>Matrices</vt:lpstr>
      <vt:lpstr>Matrices </vt:lpstr>
      <vt:lpstr>Symmetric Matrices</vt:lpstr>
      <vt:lpstr>Modes</vt:lpstr>
      <vt:lpstr>Modes</vt:lpstr>
      <vt:lpstr>Example: One-Mode Network</vt:lpstr>
      <vt:lpstr>Two Modes</vt:lpstr>
      <vt:lpstr>One-Mode vs. Two-Mode Models</vt:lpstr>
      <vt:lpstr>From Two Modes to One Mode</vt:lpstr>
      <vt:lpstr>Example: People and Organizations in the  USA Antiwar Movement</vt:lpstr>
      <vt:lpstr>Organizations Linked by Common Members</vt:lpstr>
      <vt:lpstr>People linked by Organizational Co-membership</vt:lpstr>
      <vt:lpstr>Discussion: Which Graph is Most Revealing?</vt:lpstr>
      <vt:lpstr>A Polished Example</vt:lpstr>
      <vt:lpstr>Advantages vs. Disadvantages</vt:lpstr>
      <vt:lpstr>Converting Data From Two Modes to One Mode</vt:lpstr>
      <vt:lpstr>Converting Data From Two Modes to One Mode</vt:lpstr>
      <vt:lpstr>Converting Data From Two Modes to One Mode</vt:lpstr>
      <vt:lpstr>More than Two Modes</vt:lpstr>
      <vt:lpstr>Lattices are often used to depict and analyze  higher-order modal models</vt:lpstr>
      <vt:lpstr>Another Lattice from Ann Mische</vt:lpstr>
      <vt:lpstr>The Limits of Multi-Modal Analysis</vt:lpstr>
      <vt:lpstr>Questions / Discussion about Modes?</vt:lpstr>
      <vt:lpstr>Development of Social Network Analysis</vt:lpstr>
      <vt:lpstr>Origins of Network Analysis</vt:lpstr>
      <vt:lpstr>Multidisciplinary Advances, 1940-1970</vt:lpstr>
      <vt:lpstr>Sociological Consolidation, 1970-1995</vt:lpstr>
      <vt:lpstr>Network Explosion, 1995-2010</vt:lpstr>
      <vt:lpstr>Institutionalization, 2010-present</vt:lpstr>
      <vt:lpstr>Discussion</vt:lpstr>
      <vt:lpstr>Good Introductory Readings</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Network Analysis</dc:title>
  <dc:creator>Michael T. Heaney</dc:creator>
  <cp:lastModifiedBy>Michael Heaney</cp:lastModifiedBy>
  <cp:revision>480</cp:revision>
  <dcterms:created xsi:type="dcterms:W3CDTF">2011-06-09T01:15:34Z</dcterms:created>
  <dcterms:modified xsi:type="dcterms:W3CDTF">2023-09-12T07:25:18Z</dcterms:modified>
</cp:coreProperties>
</file>